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Robo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obo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Roboto-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iabetes.co.uk/wolfram-syndrome.html"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177/26330040211039518"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iotecharticles.com/Genetics-Article/Sanger-Sequencing-Chain-termination-method-of-DNA-Sequencing-3937.html"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idshealth.org/en/teens/genes-genetic-disorders.html" TargetMode="External"/><Relationship Id="rId3" Type="http://schemas.openxmlformats.org/officeDocument/2006/relationships/hyperlink" Target="https://www.rmpbs.org/blogs/rocky-mountain-pbs/ellie-white-wolfram-syndrom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smosis.org/learn/Endocrine_system:_Diabetes_mellitu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ene.vision/knowledge-base/dominant-optic-atrophy-for-patient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earingtracker.com/hearing-loss/sensorineural-hearing-los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smosis.org/learn/Diabetes_insipidus:_Nursing_Process_%28ADPIE%29"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snowfoundation.org/wolfram-syndrome/"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931f089fac_1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931f089fac_1_3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For image: </a:t>
            </a:r>
            <a:r>
              <a:rPr lang="en" u="sng">
                <a:solidFill>
                  <a:schemeClr val="hlink"/>
                </a:solidFill>
                <a:hlinkClick r:id="rId2"/>
              </a:rPr>
              <a:t>https://www.diabetes.co.uk/wolfram-syndrome.html</a:t>
            </a:r>
            <a:r>
              <a:rPr lang="en"/>
              <a:t> </a:t>
            </a:r>
            <a:endParaRPr/>
          </a:p>
        </p:txBody>
      </p:sp>
      <p:sp>
        <p:nvSpPr>
          <p:cNvPr id="358" name="Google Shape;358;g2931f089fac_1_3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931f089fac_1_7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g2931f089fac_1_7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4" name="Google Shape;764;g2931f089fac_1_7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931f089fac_1_7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g2931f089fac_1_7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3" name="Google Shape;773;g2931f089fac_1_7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931f089fac_1_7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g2931f089fac_1_7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0E101A"/>
                </a:solidFill>
                <a:highlight>
                  <a:srgbClr val="FFFFFF"/>
                </a:highlight>
                <a:latin typeface="Arial"/>
                <a:ea typeface="Arial"/>
                <a:cs typeface="Arial"/>
                <a:sym typeface="Arial"/>
              </a:rPr>
              <a:t>Mishra, R., Chen, B. S., Richa, P., &amp; Yu-Wai-Man, P. (2021). Wolfram syndrome: New pathophysiological insights and therapeutic strategies. </a:t>
            </a:r>
            <a:r>
              <a:rPr i="1" lang="en">
                <a:solidFill>
                  <a:srgbClr val="0E101A"/>
                </a:solidFill>
                <a:highlight>
                  <a:srgbClr val="FFFFFF"/>
                </a:highlight>
                <a:latin typeface="Arial"/>
                <a:ea typeface="Arial"/>
                <a:cs typeface="Arial"/>
                <a:sym typeface="Arial"/>
              </a:rPr>
              <a:t>Therapeutic Advances in Rare Disease</a:t>
            </a:r>
            <a:r>
              <a:rPr lang="en">
                <a:solidFill>
                  <a:srgbClr val="0E101A"/>
                </a:solidFill>
                <a:highlight>
                  <a:srgbClr val="FFFFFF"/>
                </a:highlight>
                <a:latin typeface="Arial"/>
                <a:ea typeface="Arial"/>
                <a:cs typeface="Arial"/>
                <a:sym typeface="Arial"/>
              </a:rPr>
              <a:t>. </a:t>
            </a:r>
            <a:r>
              <a:rPr lang="en" u="sng">
                <a:solidFill>
                  <a:schemeClr val="hlink"/>
                </a:solidFill>
                <a:highlight>
                  <a:srgbClr val="FFFFFF"/>
                </a:highlight>
                <a:latin typeface="Arial"/>
                <a:ea typeface="Arial"/>
                <a:cs typeface="Arial"/>
                <a:sym typeface="Arial"/>
                <a:hlinkClick r:id="rId2"/>
              </a:rPr>
              <a:t>https://doi.org/10.1177/26330040211039518</a:t>
            </a:r>
            <a:endParaRPr/>
          </a:p>
        </p:txBody>
      </p:sp>
      <p:sp>
        <p:nvSpPr>
          <p:cNvPr id="783" name="Google Shape;783;g2931f089fac_1_7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2931f089fac_1_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g2931f089fac_1_7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Image: </a:t>
            </a:r>
            <a:r>
              <a:rPr lang="en" u="sng">
                <a:solidFill>
                  <a:schemeClr val="hlink"/>
                </a:solidFill>
                <a:hlinkClick r:id="rId2"/>
              </a:rPr>
              <a:t>https://biotecharticles.com/Genetics-Article/Sanger-Sequencing-Chain-termination-method-of-DNA-Sequencing-3937.html</a:t>
            </a:r>
            <a:r>
              <a:rPr lang="en"/>
              <a:t> </a:t>
            </a:r>
            <a:endParaRPr/>
          </a:p>
        </p:txBody>
      </p:sp>
      <p:sp>
        <p:nvSpPr>
          <p:cNvPr id="794" name="Google Shape;794;g2931f089fac_1_7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931f089fac_1_7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2" name="Google Shape;802;g2931f089fac_1_7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3" name="Google Shape;803;g2931f089fac_1_7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931f089fac_1_7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g2931f089fac_1_7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3" name="Google Shape;813;g2931f089fac_1_7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931f089fac_1_7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g2931f089fac_1_7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4" name="Google Shape;824;g2931f089fac_1_7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931f089fac_1_7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g2931f089fac_1_7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3" name="Google Shape;833;g2931f089fac_1_7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2931f089fac_1_7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g2931f089fac_1_7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3" name="Google Shape;843;g2931f089fac_1_7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931f089fac_1_7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g2931f089fac_1_7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2" name="Google Shape;852;g2931f089fac_1_7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931f089fac_1_3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3" name="Google Shape;433;g2931f089fac_1_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2931f089fac_1_7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g2931f089fac_1_7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https://www.gabriellehman.com/prints/dancing-through-it-all</a:t>
            </a:r>
            <a:endParaRPr/>
          </a:p>
        </p:txBody>
      </p:sp>
      <p:sp>
        <p:nvSpPr>
          <p:cNvPr id="865" name="Google Shape;865;g2931f089fac_1_7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2931f089fac_1_8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g2931f089fac_1_8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5" name="Google Shape;875;g2931f089fac_1_8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2931f089fac_1_8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g2931f089fac_1_8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2" name="Google Shape;882;g2931f089fac_1_8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931f089fac_1_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931f089fac_1_4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For image: </a:t>
            </a:r>
            <a:r>
              <a:rPr lang="en" u="sng">
                <a:solidFill>
                  <a:schemeClr val="hlink"/>
                </a:solidFill>
                <a:hlinkClick r:id="rId2"/>
              </a:rPr>
              <a:t>https://kidshealth.org/en/teens/genes-genetic-disorders.html</a:t>
            </a:r>
            <a:r>
              <a:rPr lang="en"/>
              <a:t> </a:t>
            </a:r>
            <a:endParaRPr/>
          </a:p>
          <a:p>
            <a:pPr indent="0" lvl="0" marL="0" rtl="0" algn="l">
              <a:lnSpc>
                <a:spcPct val="100000"/>
              </a:lnSpc>
              <a:spcBef>
                <a:spcPts val="0"/>
              </a:spcBef>
              <a:spcAft>
                <a:spcPts val="0"/>
              </a:spcAft>
              <a:buSzPts val="1400"/>
              <a:buNone/>
            </a:pPr>
            <a:r>
              <a:rPr lang="en"/>
              <a:t>second image: </a:t>
            </a:r>
            <a:r>
              <a:rPr lang="en" u="sng">
                <a:solidFill>
                  <a:schemeClr val="hlink"/>
                </a:solidFill>
                <a:hlinkClick r:id="rId3"/>
              </a:rPr>
              <a:t>https://www.rmpbs.org/blogs/rocky-mountain-pbs/ellie-white-wolfram-syndrome/</a:t>
            </a:r>
            <a:r>
              <a:rPr lang="en"/>
              <a:t> </a:t>
            </a:r>
            <a:endParaRPr/>
          </a:p>
        </p:txBody>
      </p:sp>
      <p:sp>
        <p:nvSpPr>
          <p:cNvPr id="490" name="Google Shape;490;g2931f089fac_1_4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931f089fac_1_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2931f089fac_1_4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For image: </a:t>
            </a:r>
            <a:r>
              <a:rPr lang="en" u="sng">
                <a:solidFill>
                  <a:schemeClr val="hlink"/>
                </a:solidFill>
                <a:hlinkClick r:id="rId2"/>
              </a:rPr>
              <a:t>https://www.osmosis.org/learn/Endocrine_system:_Diabetes_mellitus</a:t>
            </a:r>
            <a:r>
              <a:rPr lang="en"/>
              <a:t> </a:t>
            </a:r>
            <a:endParaRPr/>
          </a:p>
        </p:txBody>
      </p:sp>
      <p:sp>
        <p:nvSpPr>
          <p:cNvPr id="536" name="Google Shape;536;g2931f089fac_1_4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931f089fac_1_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g2931f089fac_1_5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For image: </a:t>
            </a:r>
            <a:r>
              <a:rPr lang="en" u="sng">
                <a:solidFill>
                  <a:schemeClr val="hlink"/>
                </a:solidFill>
                <a:hlinkClick r:id="rId2"/>
              </a:rPr>
              <a:t>https://gene.vision/knowledge-base/dominant-optic-atrophy-for-patients/</a:t>
            </a:r>
            <a:r>
              <a:rPr lang="en"/>
              <a:t> </a:t>
            </a:r>
            <a:endParaRPr/>
          </a:p>
        </p:txBody>
      </p:sp>
      <p:sp>
        <p:nvSpPr>
          <p:cNvPr id="584" name="Google Shape;584;g2931f089fac_1_5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931f089fac_1_5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g2931f089fac_1_5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For image: </a:t>
            </a:r>
            <a:r>
              <a:rPr lang="en" u="sng">
                <a:solidFill>
                  <a:schemeClr val="hlink"/>
                </a:solidFill>
                <a:hlinkClick r:id="rId2"/>
              </a:rPr>
              <a:t>https://www.hearingtracker.com/hearing-loss/sensorineural-hearing-loss</a:t>
            </a:r>
            <a:r>
              <a:rPr lang="en"/>
              <a:t> </a:t>
            </a:r>
            <a:endParaRPr/>
          </a:p>
        </p:txBody>
      </p:sp>
      <p:sp>
        <p:nvSpPr>
          <p:cNvPr id="628" name="Google Shape;628;g2931f089fac_1_5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931f089fac_1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2931f089fac_1_6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For image: </a:t>
            </a:r>
            <a:r>
              <a:rPr lang="en" u="sng">
                <a:solidFill>
                  <a:schemeClr val="hlink"/>
                </a:solidFill>
                <a:hlinkClick r:id="rId2"/>
              </a:rPr>
              <a:t>https://www.osmosis.org/learn/Diabetes_insipidus:_Nursing_Process_%28ADPIE%29</a:t>
            </a:r>
            <a:r>
              <a:rPr lang="en"/>
              <a:t> </a:t>
            </a:r>
            <a:endParaRPr/>
          </a:p>
        </p:txBody>
      </p:sp>
      <p:sp>
        <p:nvSpPr>
          <p:cNvPr id="671" name="Google Shape;671;g2931f089fac_1_6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931f089fac_1_6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g2931f089fac_1_6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931f089fac_1_6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
              <a:t>for image:  </a:t>
            </a:r>
            <a:r>
              <a:rPr lang="en" sz="1800" u="sng">
                <a:solidFill>
                  <a:schemeClr val="hlink"/>
                </a:solidFill>
                <a:latin typeface="Arial"/>
                <a:ea typeface="Arial"/>
                <a:cs typeface="Arial"/>
                <a:sym typeface="Arial"/>
                <a:hlinkClick r:id="rId2"/>
              </a:rPr>
              <a:t>https://thesnowfoundation.org/wolfram-syndrome/</a:t>
            </a:r>
            <a:r>
              <a:rPr lang="en" sz="1800">
                <a:latin typeface="Arial"/>
                <a:ea typeface="Arial"/>
                <a:cs typeface="Arial"/>
                <a:sym typeface="Arial"/>
              </a:rPr>
              <a:t> </a:t>
            </a:r>
            <a:endParaRPr/>
          </a:p>
        </p:txBody>
      </p:sp>
      <p:sp>
        <p:nvSpPr>
          <p:cNvPr id="755" name="Google Shape;755;g2931f089fac_1_6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89" name="Shape 89"/>
        <p:cNvGrpSpPr/>
        <p:nvPr/>
      </p:nvGrpSpPr>
      <p:grpSpPr>
        <a:xfrm>
          <a:off x="0" y="0"/>
          <a:ext cx="0" cy="0"/>
          <a:chOff x="0" y="0"/>
          <a:chExt cx="0" cy="0"/>
        </a:xfrm>
      </p:grpSpPr>
      <p:grpSp>
        <p:nvGrpSpPr>
          <p:cNvPr id="90" name="Google Shape;90;p14"/>
          <p:cNvGrpSpPr/>
          <p:nvPr/>
        </p:nvGrpSpPr>
        <p:grpSpPr>
          <a:xfrm>
            <a:off x="-4660" y="-1"/>
            <a:ext cx="9161120" cy="5143500"/>
            <a:chOff x="-6214" y="-1"/>
            <a:chExt cx="12214827" cy="6858000"/>
          </a:xfrm>
        </p:grpSpPr>
        <p:cxnSp>
          <p:nvCxnSpPr>
            <p:cNvPr id="91" name="Google Shape;91;p14"/>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92" name="Google Shape;92;p14"/>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93" name="Google Shape;93;p14"/>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94" name="Google Shape;94;p14"/>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95" name="Google Shape;95;p14"/>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96" name="Google Shape;96;p14"/>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97" name="Google Shape;97;p14"/>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98" name="Google Shape;98;p14"/>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99" name="Google Shape;99;p14"/>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00" name="Google Shape;100;p14"/>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01" name="Google Shape;101;p14"/>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02" name="Google Shape;102;p14"/>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03" name="Google Shape;103;p14"/>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04" name="Google Shape;104;p14"/>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05" name="Google Shape;105;p14"/>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06" name="Google Shape;106;p14"/>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07" name="Google Shape;107;p14"/>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08" name="Google Shape;108;p14"/>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09" name="Google Shape;109;p14"/>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10" name="Google Shape;110;p14"/>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11" name="Google Shape;111;p14"/>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12" name="Google Shape;112;p14"/>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13" name="Google Shape;113;p14"/>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14" name="Google Shape;114;p14"/>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15" name="Google Shape;115;p14"/>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16" name="Google Shape;116;p14"/>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17" name="Google Shape;117;p14"/>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18" name="Google Shape;118;p14"/>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19" name="Google Shape;119;p14"/>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20" name="Google Shape;120;p14"/>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21" name="Google Shape;121;p14"/>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122" name="Google Shape;122;p14"/>
          <p:cNvSpPr txBox="1"/>
          <p:nvPr>
            <p:ph type="ctrTitle"/>
          </p:nvPr>
        </p:nvSpPr>
        <p:spPr>
          <a:xfrm>
            <a:off x="518308" y="542177"/>
            <a:ext cx="7871928" cy="1845578"/>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chemeClr val="dk2"/>
              </a:buClr>
              <a:buSzPts val="4100"/>
              <a:buFont typeface="Arial"/>
              <a:buNone/>
              <a:defRPr sz="4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3" name="Google Shape;123;p14"/>
          <p:cNvSpPr txBox="1"/>
          <p:nvPr>
            <p:ph idx="1" type="subTitle"/>
          </p:nvPr>
        </p:nvSpPr>
        <p:spPr>
          <a:xfrm>
            <a:off x="518308" y="2571748"/>
            <a:ext cx="7871928" cy="1729979"/>
          </a:xfrm>
          <a:prstGeom prst="rect">
            <a:avLst/>
          </a:prstGeom>
          <a:noFill/>
          <a:ln>
            <a:noFill/>
          </a:ln>
        </p:spPr>
        <p:txBody>
          <a:bodyPr anchorCtr="0" anchor="t" bIns="34275" lIns="68575" spcFirstLastPara="1" rIns="68575" wrap="square" tIns="34275">
            <a:normAutofit/>
          </a:bodyPr>
          <a:lstStyle>
            <a:lvl1pPr lvl="0" algn="l">
              <a:lnSpc>
                <a:spcPct val="110000"/>
              </a:lnSpc>
              <a:spcBef>
                <a:spcPts val="800"/>
              </a:spcBef>
              <a:spcAft>
                <a:spcPts val="0"/>
              </a:spcAft>
              <a:buSzPts val="1400"/>
              <a:buNone/>
              <a:defRPr sz="1800">
                <a:solidFill>
                  <a:schemeClr val="dk2"/>
                </a:solidFill>
              </a:defRPr>
            </a:lvl1pPr>
            <a:lvl2pPr lvl="1" algn="ctr">
              <a:lnSpc>
                <a:spcPct val="110000"/>
              </a:lnSpc>
              <a:spcBef>
                <a:spcPts val="400"/>
              </a:spcBef>
              <a:spcAft>
                <a:spcPts val="0"/>
              </a:spcAft>
              <a:buSzPts val="1100"/>
              <a:buNone/>
              <a:defRPr sz="1500"/>
            </a:lvl2pPr>
            <a:lvl3pPr lvl="2" algn="ctr">
              <a:lnSpc>
                <a:spcPct val="110000"/>
              </a:lnSpc>
              <a:spcBef>
                <a:spcPts val="400"/>
              </a:spcBef>
              <a:spcAft>
                <a:spcPts val="0"/>
              </a:spcAft>
              <a:buSzPts val="1000"/>
              <a:buNone/>
              <a:defRPr sz="1400"/>
            </a:lvl3pPr>
            <a:lvl4pPr lvl="3" algn="ctr">
              <a:lnSpc>
                <a:spcPct val="110000"/>
              </a:lnSpc>
              <a:spcBef>
                <a:spcPts val="400"/>
              </a:spcBef>
              <a:spcAft>
                <a:spcPts val="0"/>
              </a:spcAft>
              <a:buSzPts val="900"/>
              <a:buNone/>
              <a:defRPr sz="1200"/>
            </a:lvl4pPr>
            <a:lvl5pPr lvl="4" algn="ctr">
              <a:lnSpc>
                <a:spcPct val="110000"/>
              </a:lnSpc>
              <a:spcBef>
                <a:spcPts val="400"/>
              </a:spcBef>
              <a:spcAft>
                <a:spcPts val="0"/>
              </a:spcAft>
              <a:buSzPts val="9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24" name="Google Shape;124;p14"/>
          <p:cNvSpPr/>
          <p:nvPr/>
        </p:nvSpPr>
        <p:spPr>
          <a:xfrm rot="-8100000">
            <a:off x="-210820" y="1955930"/>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5" name="Google Shape;125;p14"/>
          <p:cNvSpPr txBox="1"/>
          <p:nvPr>
            <p:ph idx="10" type="dt"/>
          </p:nvPr>
        </p:nvSpPr>
        <p:spPr>
          <a:xfrm>
            <a:off x="512690" y="4661902"/>
            <a:ext cx="2882834" cy="312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6" name="Google Shape;126;p14"/>
          <p:cNvSpPr txBox="1"/>
          <p:nvPr>
            <p:ph idx="11" type="ftr"/>
          </p:nvPr>
        </p:nvSpPr>
        <p:spPr>
          <a:xfrm>
            <a:off x="518308" y="177273"/>
            <a:ext cx="3086100" cy="312845"/>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7" name="Google Shape;127;p14"/>
          <p:cNvSpPr txBox="1"/>
          <p:nvPr>
            <p:ph idx="12" type="sldNum"/>
          </p:nvPr>
        </p:nvSpPr>
        <p:spPr>
          <a:xfrm>
            <a:off x="8252737" y="4661902"/>
            <a:ext cx="734363" cy="312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8" name="Shape 128"/>
        <p:cNvGrpSpPr/>
        <p:nvPr/>
      </p:nvGrpSpPr>
      <p:grpSpPr>
        <a:xfrm>
          <a:off x="0" y="0"/>
          <a:ext cx="0" cy="0"/>
          <a:chOff x="0" y="0"/>
          <a:chExt cx="0" cy="0"/>
        </a:xfrm>
      </p:grpSpPr>
      <p:sp>
        <p:nvSpPr>
          <p:cNvPr id="129" name="Google Shape;129;p15"/>
          <p:cNvSpPr txBox="1"/>
          <p:nvPr>
            <p:ph type="title"/>
          </p:nvPr>
        </p:nvSpPr>
        <p:spPr>
          <a:xfrm>
            <a:off x="518309" y="544463"/>
            <a:ext cx="7743750" cy="1081847"/>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0" name="Google Shape;130;p15"/>
          <p:cNvSpPr txBox="1"/>
          <p:nvPr>
            <p:ph idx="1" type="body"/>
          </p:nvPr>
        </p:nvSpPr>
        <p:spPr>
          <a:xfrm>
            <a:off x="518309" y="1755098"/>
            <a:ext cx="7743750" cy="2673327"/>
          </a:xfrm>
          <a:prstGeom prst="rect">
            <a:avLst/>
          </a:prstGeom>
          <a:noFill/>
          <a:ln>
            <a:noFill/>
          </a:ln>
        </p:spPr>
        <p:txBody>
          <a:bodyPr anchorCtr="0" anchor="t" bIns="34275" lIns="68575" spcFirstLastPara="1" rIns="68575" wrap="square" tIns="34275">
            <a:normAutofit/>
          </a:bodyPr>
          <a:lstStyle>
            <a:lvl1pPr indent="-292100" lvl="0" marL="457200" algn="l">
              <a:lnSpc>
                <a:spcPct val="110000"/>
              </a:lnSpc>
              <a:spcBef>
                <a:spcPts val="800"/>
              </a:spcBef>
              <a:spcAft>
                <a:spcPts val="0"/>
              </a:spcAft>
              <a:buSzPts val="1000"/>
              <a:buChar char="▪"/>
              <a:defRPr/>
            </a:lvl1pPr>
            <a:lvl2pPr indent="-292100" lvl="1" marL="914400" algn="l">
              <a:lnSpc>
                <a:spcPct val="110000"/>
              </a:lnSpc>
              <a:spcBef>
                <a:spcPts val="400"/>
              </a:spcBef>
              <a:spcAft>
                <a:spcPts val="0"/>
              </a:spcAft>
              <a:buSzPts val="1000"/>
              <a:buChar char="▪"/>
              <a:defRPr/>
            </a:lvl2pPr>
            <a:lvl3pPr indent="-292100" lvl="2" marL="1371600" algn="l">
              <a:lnSpc>
                <a:spcPct val="110000"/>
              </a:lnSpc>
              <a:spcBef>
                <a:spcPts val="400"/>
              </a:spcBef>
              <a:spcAft>
                <a:spcPts val="0"/>
              </a:spcAft>
              <a:buSzPts val="1000"/>
              <a:buChar char="▪"/>
              <a:defRPr/>
            </a:lvl3pPr>
            <a:lvl4pPr indent="-292100" lvl="3" marL="1828800" algn="l">
              <a:lnSpc>
                <a:spcPct val="110000"/>
              </a:lnSpc>
              <a:spcBef>
                <a:spcPts val="400"/>
              </a:spcBef>
              <a:spcAft>
                <a:spcPts val="0"/>
              </a:spcAft>
              <a:buSzPts val="1000"/>
              <a:buChar char="▪"/>
              <a:defRPr/>
            </a:lvl4pPr>
            <a:lvl5pPr indent="-292100" lvl="4" marL="2286000" algn="l">
              <a:lnSpc>
                <a:spcPct val="110000"/>
              </a:lnSpc>
              <a:spcBef>
                <a:spcPts val="400"/>
              </a:spcBef>
              <a:spcAft>
                <a:spcPts val="0"/>
              </a:spcAft>
              <a:buSzPts val="10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 name="Google Shape;131;p15"/>
          <p:cNvSpPr txBox="1"/>
          <p:nvPr>
            <p:ph idx="10" type="dt"/>
          </p:nvPr>
        </p:nvSpPr>
        <p:spPr>
          <a:xfrm>
            <a:off x="512690" y="4661902"/>
            <a:ext cx="2882834" cy="312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2" name="Google Shape;132;p15"/>
          <p:cNvSpPr txBox="1"/>
          <p:nvPr>
            <p:ph idx="11" type="ftr"/>
          </p:nvPr>
        </p:nvSpPr>
        <p:spPr>
          <a:xfrm>
            <a:off x="518308" y="177273"/>
            <a:ext cx="3086100" cy="312845"/>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3" name="Google Shape;133;p15"/>
          <p:cNvSpPr txBox="1"/>
          <p:nvPr>
            <p:ph idx="12" type="sldNum"/>
          </p:nvPr>
        </p:nvSpPr>
        <p:spPr>
          <a:xfrm>
            <a:off x="8252737" y="4661902"/>
            <a:ext cx="734363" cy="312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4" name="Shape 134"/>
        <p:cNvGrpSpPr/>
        <p:nvPr/>
      </p:nvGrpSpPr>
      <p:grpSpPr>
        <a:xfrm>
          <a:off x="0" y="0"/>
          <a:ext cx="0" cy="0"/>
          <a:chOff x="0" y="0"/>
          <a:chExt cx="0" cy="0"/>
        </a:xfrm>
      </p:grpSpPr>
      <p:sp>
        <p:nvSpPr>
          <p:cNvPr id="135" name="Google Shape;135;p16"/>
          <p:cNvSpPr txBox="1"/>
          <p:nvPr>
            <p:ph type="title"/>
          </p:nvPr>
        </p:nvSpPr>
        <p:spPr>
          <a:xfrm>
            <a:off x="518309" y="544463"/>
            <a:ext cx="7743750" cy="1081847"/>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6" name="Google Shape;136;p16"/>
          <p:cNvSpPr txBox="1"/>
          <p:nvPr>
            <p:ph idx="1" type="body"/>
          </p:nvPr>
        </p:nvSpPr>
        <p:spPr>
          <a:xfrm rot="5400000">
            <a:off x="3053521" y="-780113"/>
            <a:ext cx="2673327" cy="7743750"/>
          </a:xfrm>
          <a:prstGeom prst="rect">
            <a:avLst/>
          </a:prstGeom>
          <a:noFill/>
          <a:ln>
            <a:noFill/>
          </a:ln>
        </p:spPr>
        <p:txBody>
          <a:bodyPr anchorCtr="0" anchor="t" bIns="34275" lIns="68575" spcFirstLastPara="1" rIns="68575" wrap="square" tIns="34275">
            <a:normAutofit/>
          </a:bodyPr>
          <a:lstStyle>
            <a:lvl1pPr indent="-292100" lvl="0" marL="457200" algn="l">
              <a:lnSpc>
                <a:spcPct val="110000"/>
              </a:lnSpc>
              <a:spcBef>
                <a:spcPts val="800"/>
              </a:spcBef>
              <a:spcAft>
                <a:spcPts val="0"/>
              </a:spcAft>
              <a:buSzPts val="1000"/>
              <a:buChar char="▪"/>
              <a:defRPr/>
            </a:lvl1pPr>
            <a:lvl2pPr indent="-292100" lvl="1" marL="914400" algn="l">
              <a:lnSpc>
                <a:spcPct val="110000"/>
              </a:lnSpc>
              <a:spcBef>
                <a:spcPts val="400"/>
              </a:spcBef>
              <a:spcAft>
                <a:spcPts val="0"/>
              </a:spcAft>
              <a:buSzPts val="1000"/>
              <a:buChar char="▪"/>
              <a:defRPr/>
            </a:lvl2pPr>
            <a:lvl3pPr indent="-292100" lvl="2" marL="1371600" algn="l">
              <a:lnSpc>
                <a:spcPct val="110000"/>
              </a:lnSpc>
              <a:spcBef>
                <a:spcPts val="400"/>
              </a:spcBef>
              <a:spcAft>
                <a:spcPts val="0"/>
              </a:spcAft>
              <a:buSzPts val="1000"/>
              <a:buChar char="▪"/>
              <a:defRPr/>
            </a:lvl3pPr>
            <a:lvl4pPr indent="-292100" lvl="3" marL="1828800" algn="l">
              <a:lnSpc>
                <a:spcPct val="110000"/>
              </a:lnSpc>
              <a:spcBef>
                <a:spcPts val="400"/>
              </a:spcBef>
              <a:spcAft>
                <a:spcPts val="0"/>
              </a:spcAft>
              <a:buSzPts val="1000"/>
              <a:buChar char="▪"/>
              <a:defRPr/>
            </a:lvl4pPr>
            <a:lvl5pPr indent="-292100" lvl="4" marL="2286000" algn="l">
              <a:lnSpc>
                <a:spcPct val="110000"/>
              </a:lnSpc>
              <a:spcBef>
                <a:spcPts val="400"/>
              </a:spcBef>
              <a:spcAft>
                <a:spcPts val="0"/>
              </a:spcAft>
              <a:buSzPts val="10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7" name="Google Shape;137;p16"/>
          <p:cNvSpPr txBox="1"/>
          <p:nvPr>
            <p:ph idx="10" type="dt"/>
          </p:nvPr>
        </p:nvSpPr>
        <p:spPr>
          <a:xfrm>
            <a:off x="512690" y="4661902"/>
            <a:ext cx="2882834" cy="312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8" name="Google Shape;138;p16"/>
          <p:cNvSpPr txBox="1"/>
          <p:nvPr>
            <p:ph idx="11" type="ftr"/>
          </p:nvPr>
        </p:nvSpPr>
        <p:spPr>
          <a:xfrm>
            <a:off x="518308" y="177273"/>
            <a:ext cx="3086100" cy="312845"/>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9" name="Google Shape;139;p16"/>
          <p:cNvSpPr txBox="1"/>
          <p:nvPr>
            <p:ph idx="12" type="sldNum"/>
          </p:nvPr>
        </p:nvSpPr>
        <p:spPr>
          <a:xfrm>
            <a:off x="8252737" y="4661902"/>
            <a:ext cx="734363" cy="312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40" name="Shape 140"/>
        <p:cNvGrpSpPr/>
        <p:nvPr/>
      </p:nvGrpSpPr>
      <p:grpSpPr>
        <a:xfrm>
          <a:off x="0" y="0"/>
          <a:ext cx="0" cy="0"/>
          <a:chOff x="0" y="0"/>
          <a:chExt cx="0" cy="0"/>
        </a:xfrm>
      </p:grpSpPr>
      <p:grpSp>
        <p:nvGrpSpPr>
          <p:cNvPr id="141" name="Google Shape;141;p17"/>
          <p:cNvGrpSpPr/>
          <p:nvPr/>
        </p:nvGrpSpPr>
        <p:grpSpPr>
          <a:xfrm>
            <a:off x="-4660" y="-1"/>
            <a:ext cx="9161120" cy="5143500"/>
            <a:chOff x="-6214" y="-1"/>
            <a:chExt cx="12214827" cy="6858000"/>
          </a:xfrm>
        </p:grpSpPr>
        <p:cxnSp>
          <p:nvCxnSpPr>
            <p:cNvPr id="142" name="Google Shape;142;p17"/>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43" name="Google Shape;143;p17"/>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44" name="Google Shape;144;p17"/>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45" name="Google Shape;145;p17"/>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46" name="Google Shape;146;p17"/>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47" name="Google Shape;147;p17"/>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48" name="Google Shape;148;p17"/>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49" name="Google Shape;149;p17"/>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50" name="Google Shape;150;p17"/>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51" name="Google Shape;151;p17"/>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52" name="Google Shape;152;p17"/>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53" name="Google Shape;153;p17"/>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54" name="Google Shape;154;p17"/>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55" name="Google Shape;155;p17"/>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56" name="Google Shape;156;p17"/>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57" name="Google Shape;157;p17"/>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58" name="Google Shape;158;p17"/>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59" name="Google Shape;159;p17"/>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60" name="Google Shape;160;p17"/>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61" name="Google Shape;161;p17"/>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62" name="Google Shape;162;p17"/>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63" name="Google Shape;163;p17"/>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64" name="Google Shape;164;p17"/>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65" name="Google Shape;165;p17"/>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66" name="Google Shape;166;p17"/>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67" name="Google Shape;167;p17"/>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68" name="Google Shape;168;p17"/>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69" name="Google Shape;169;p17"/>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70" name="Google Shape;170;p17"/>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71" name="Google Shape;171;p17"/>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172" name="Google Shape;172;p17"/>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173" name="Google Shape;173;p17"/>
          <p:cNvSpPr txBox="1"/>
          <p:nvPr>
            <p:ph type="title"/>
          </p:nvPr>
        </p:nvSpPr>
        <p:spPr>
          <a:xfrm>
            <a:off x="518308" y="538586"/>
            <a:ext cx="7734428" cy="2086126"/>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chemeClr val="dk2"/>
              </a:buClr>
              <a:buSzPts val="4100"/>
              <a:buFont typeface="Arial"/>
              <a:buNone/>
              <a:defRPr sz="41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4" name="Google Shape;174;p17"/>
          <p:cNvSpPr txBox="1"/>
          <p:nvPr>
            <p:ph idx="1" type="body"/>
          </p:nvPr>
        </p:nvSpPr>
        <p:spPr>
          <a:xfrm>
            <a:off x="518308" y="2815013"/>
            <a:ext cx="7734428" cy="1493679"/>
          </a:xfrm>
          <a:prstGeom prst="rect">
            <a:avLst/>
          </a:prstGeom>
          <a:noFill/>
          <a:ln>
            <a:noFill/>
          </a:ln>
        </p:spPr>
        <p:txBody>
          <a:bodyPr anchorCtr="0" anchor="t" bIns="34275" lIns="68575" spcFirstLastPara="1" rIns="68575" wrap="square" tIns="34275">
            <a:normAutofit/>
          </a:bodyPr>
          <a:lstStyle>
            <a:lvl1pPr indent="-228600" lvl="0" marL="457200" algn="l">
              <a:lnSpc>
                <a:spcPct val="110000"/>
              </a:lnSpc>
              <a:spcBef>
                <a:spcPts val="800"/>
              </a:spcBef>
              <a:spcAft>
                <a:spcPts val="0"/>
              </a:spcAft>
              <a:buSzPts val="1400"/>
              <a:buNone/>
              <a:defRPr sz="1800">
                <a:solidFill>
                  <a:schemeClr val="dk2"/>
                </a:solidFill>
                <a:latin typeface="Arial"/>
                <a:ea typeface="Arial"/>
                <a:cs typeface="Arial"/>
                <a:sym typeface="Arial"/>
              </a:defRPr>
            </a:lvl1pPr>
            <a:lvl2pPr indent="-228600" lvl="1" marL="914400" algn="l">
              <a:lnSpc>
                <a:spcPct val="110000"/>
              </a:lnSpc>
              <a:spcBef>
                <a:spcPts val="400"/>
              </a:spcBef>
              <a:spcAft>
                <a:spcPts val="0"/>
              </a:spcAft>
              <a:buSzPts val="1100"/>
              <a:buNone/>
              <a:defRPr sz="1500">
                <a:solidFill>
                  <a:srgbClr val="888888"/>
                </a:solidFill>
              </a:defRPr>
            </a:lvl2pPr>
            <a:lvl3pPr indent="-228600" lvl="2" marL="1371600" algn="l">
              <a:lnSpc>
                <a:spcPct val="110000"/>
              </a:lnSpc>
              <a:spcBef>
                <a:spcPts val="400"/>
              </a:spcBef>
              <a:spcAft>
                <a:spcPts val="0"/>
              </a:spcAft>
              <a:buSzPts val="1000"/>
              <a:buNone/>
              <a:defRPr sz="1400">
                <a:solidFill>
                  <a:srgbClr val="888888"/>
                </a:solidFill>
              </a:defRPr>
            </a:lvl3pPr>
            <a:lvl4pPr indent="-228600" lvl="3" marL="1828800" algn="l">
              <a:lnSpc>
                <a:spcPct val="110000"/>
              </a:lnSpc>
              <a:spcBef>
                <a:spcPts val="400"/>
              </a:spcBef>
              <a:spcAft>
                <a:spcPts val="0"/>
              </a:spcAft>
              <a:buSzPts val="900"/>
              <a:buNone/>
              <a:defRPr sz="1200">
                <a:solidFill>
                  <a:srgbClr val="888888"/>
                </a:solidFill>
              </a:defRPr>
            </a:lvl4pPr>
            <a:lvl5pPr indent="-228600" lvl="4" marL="2286000" algn="l">
              <a:lnSpc>
                <a:spcPct val="110000"/>
              </a:lnSpc>
              <a:spcBef>
                <a:spcPts val="400"/>
              </a:spcBef>
              <a:spcAft>
                <a:spcPts val="0"/>
              </a:spcAft>
              <a:buSzPts val="9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75" name="Google Shape;175;p17"/>
          <p:cNvSpPr/>
          <p:nvPr/>
        </p:nvSpPr>
        <p:spPr>
          <a:xfrm rot="-8100000">
            <a:off x="-210820" y="1955930"/>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6" name="Google Shape;176;p17"/>
          <p:cNvSpPr txBox="1"/>
          <p:nvPr>
            <p:ph idx="10" type="dt"/>
          </p:nvPr>
        </p:nvSpPr>
        <p:spPr>
          <a:xfrm>
            <a:off x="512690" y="4661902"/>
            <a:ext cx="2882834" cy="312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7" name="Google Shape;177;p17"/>
          <p:cNvSpPr txBox="1"/>
          <p:nvPr>
            <p:ph idx="11" type="ftr"/>
          </p:nvPr>
        </p:nvSpPr>
        <p:spPr>
          <a:xfrm>
            <a:off x="518308" y="177273"/>
            <a:ext cx="3086100" cy="312845"/>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8" name="Google Shape;178;p17"/>
          <p:cNvSpPr txBox="1"/>
          <p:nvPr>
            <p:ph idx="12" type="sldNum"/>
          </p:nvPr>
        </p:nvSpPr>
        <p:spPr>
          <a:xfrm>
            <a:off x="8252737" y="4661902"/>
            <a:ext cx="734363" cy="312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9" name="Shape 179"/>
        <p:cNvGrpSpPr/>
        <p:nvPr/>
      </p:nvGrpSpPr>
      <p:grpSpPr>
        <a:xfrm>
          <a:off x="0" y="0"/>
          <a:ext cx="0" cy="0"/>
          <a:chOff x="0" y="0"/>
          <a:chExt cx="0" cy="0"/>
        </a:xfrm>
      </p:grpSpPr>
      <p:sp>
        <p:nvSpPr>
          <p:cNvPr id="180" name="Google Shape;180;p18"/>
          <p:cNvSpPr txBox="1"/>
          <p:nvPr>
            <p:ph type="title"/>
          </p:nvPr>
        </p:nvSpPr>
        <p:spPr>
          <a:xfrm>
            <a:off x="518308" y="542177"/>
            <a:ext cx="7734428" cy="1016133"/>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1" name="Google Shape;181;p18"/>
          <p:cNvSpPr txBox="1"/>
          <p:nvPr>
            <p:ph idx="1" type="body"/>
          </p:nvPr>
        </p:nvSpPr>
        <p:spPr>
          <a:xfrm>
            <a:off x="518308" y="1759382"/>
            <a:ext cx="3757188" cy="2455779"/>
          </a:xfrm>
          <a:prstGeom prst="rect">
            <a:avLst/>
          </a:prstGeom>
          <a:noFill/>
          <a:ln>
            <a:noFill/>
          </a:ln>
        </p:spPr>
        <p:txBody>
          <a:bodyPr anchorCtr="0" anchor="t" bIns="34275" lIns="68575" spcFirstLastPara="1" rIns="68575" wrap="square" tIns="34275">
            <a:normAutofit/>
          </a:bodyPr>
          <a:lstStyle>
            <a:lvl1pPr indent="-292100" lvl="0" marL="457200" algn="l">
              <a:lnSpc>
                <a:spcPct val="110000"/>
              </a:lnSpc>
              <a:spcBef>
                <a:spcPts val="800"/>
              </a:spcBef>
              <a:spcAft>
                <a:spcPts val="0"/>
              </a:spcAft>
              <a:buSzPts val="1000"/>
              <a:buChar char="▪"/>
              <a:defRPr/>
            </a:lvl1pPr>
            <a:lvl2pPr indent="-292100" lvl="1" marL="914400" algn="l">
              <a:lnSpc>
                <a:spcPct val="110000"/>
              </a:lnSpc>
              <a:spcBef>
                <a:spcPts val="400"/>
              </a:spcBef>
              <a:spcAft>
                <a:spcPts val="0"/>
              </a:spcAft>
              <a:buSzPts val="1000"/>
              <a:buChar char="▪"/>
              <a:defRPr/>
            </a:lvl2pPr>
            <a:lvl3pPr indent="-292100" lvl="2" marL="1371600" algn="l">
              <a:lnSpc>
                <a:spcPct val="110000"/>
              </a:lnSpc>
              <a:spcBef>
                <a:spcPts val="400"/>
              </a:spcBef>
              <a:spcAft>
                <a:spcPts val="0"/>
              </a:spcAft>
              <a:buSzPts val="1000"/>
              <a:buChar char="▪"/>
              <a:defRPr/>
            </a:lvl3pPr>
            <a:lvl4pPr indent="-292100" lvl="3" marL="1828800" algn="l">
              <a:lnSpc>
                <a:spcPct val="110000"/>
              </a:lnSpc>
              <a:spcBef>
                <a:spcPts val="400"/>
              </a:spcBef>
              <a:spcAft>
                <a:spcPts val="0"/>
              </a:spcAft>
              <a:buSzPts val="1000"/>
              <a:buChar char="▪"/>
              <a:defRPr/>
            </a:lvl4pPr>
            <a:lvl5pPr indent="-292100" lvl="4" marL="2286000" algn="l">
              <a:lnSpc>
                <a:spcPct val="110000"/>
              </a:lnSpc>
              <a:spcBef>
                <a:spcPts val="400"/>
              </a:spcBef>
              <a:spcAft>
                <a:spcPts val="0"/>
              </a:spcAft>
              <a:buSzPts val="10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2" name="Google Shape;182;p18"/>
          <p:cNvSpPr txBox="1"/>
          <p:nvPr>
            <p:ph idx="2" type="body"/>
          </p:nvPr>
        </p:nvSpPr>
        <p:spPr>
          <a:xfrm>
            <a:off x="4451306" y="1759382"/>
            <a:ext cx="3801430" cy="2455779"/>
          </a:xfrm>
          <a:prstGeom prst="rect">
            <a:avLst/>
          </a:prstGeom>
          <a:noFill/>
          <a:ln>
            <a:noFill/>
          </a:ln>
        </p:spPr>
        <p:txBody>
          <a:bodyPr anchorCtr="0" anchor="t" bIns="34275" lIns="68575" spcFirstLastPara="1" rIns="68575" wrap="square" tIns="34275">
            <a:normAutofit/>
          </a:bodyPr>
          <a:lstStyle>
            <a:lvl1pPr indent="-292100" lvl="0" marL="457200" algn="l">
              <a:lnSpc>
                <a:spcPct val="110000"/>
              </a:lnSpc>
              <a:spcBef>
                <a:spcPts val="800"/>
              </a:spcBef>
              <a:spcAft>
                <a:spcPts val="0"/>
              </a:spcAft>
              <a:buSzPts val="1000"/>
              <a:buChar char="▪"/>
              <a:defRPr/>
            </a:lvl1pPr>
            <a:lvl2pPr indent="-292100" lvl="1" marL="914400" algn="l">
              <a:lnSpc>
                <a:spcPct val="110000"/>
              </a:lnSpc>
              <a:spcBef>
                <a:spcPts val="400"/>
              </a:spcBef>
              <a:spcAft>
                <a:spcPts val="0"/>
              </a:spcAft>
              <a:buSzPts val="1000"/>
              <a:buChar char="▪"/>
              <a:defRPr/>
            </a:lvl2pPr>
            <a:lvl3pPr indent="-292100" lvl="2" marL="1371600" algn="l">
              <a:lnSpc>
                <a:spcPct val="110000"/>
              </a:lnSpc>
              <a:spcBef>
                <a:spcPts val="400"/>
              </a:spcBef>
              <a:spcAft>
                <a:spcPts val="0"/>
              </a:spcAft>
              <a:buSzPts val="1000"/>
              <a:buChar char="▪"/>
              <a:defRPr/>
            </a:lvl3pPr>
            <a:lvl4pPr indent="-292100" lvl="3" marL="1828800" algn="l">
              <a:lnSpc>
                <a:spcPct val="110000"/>
              </a:lnSpc>
              <a:spcBef>
                <a:spcPts val="400"/>
              </a:spcBef>
              <a:spcAft>
                <a:spcPts val="0"/>
              </a:spcAft>
              <a:buSzPts val="1000"/>
              <a:buChar char="▪"/>
              <a:defRPr/>
            </a:lvl4pPr>
            <a:lvl5pPr indent="-292100" lvl="4" marL="2286000" algn="l">
              <a:lnSpc>
                <a:spcPct val="110000"/>
              </a:lnSpc>
              <a:spcBef>
                <a:spcPts val="400"/>
              </a:spcBef>
              <a:spcAft>
                <a:spcPts val="0"/>
              </a:spcAft>
              <a:buSzPts val="10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3" name="Google Shape;183;p18"/>
          <p:cNvSpPr txBox="1"/>
          <p:nvPr>
            <p:ph idx="10" type="dt"/>
          </p:nvPr>
        </p:nvSpPr>
        <p:spPr>
          <a:xfrm>
            <a:off x="512690" y="4661902"/>
            <a:ext cx="2882834" cy="312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4" name="Google Shape;184;p18"/>
          <p:cNvSpPr txBox="1"/>
          <p:nvPr>
            <p:ph idx="11" type="ftr"/>
          </p:nvPr>
        </p:nvSpPr>
        <p:spPr>
          <a:xfrm>
            <a:off x="518308" y="177273"/>
            <a:ext cx="3086100" cy="312845"/>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5" name="Google Shape;185;p18"/>
          <p:cNvSpPr txBox="1"/>
          <p:nvPr>
            <p:ph idx="12" type="sldNum"/>
          </p:nvPr>
        </p:nvSpPr>
        <p:spPr>
          <a:xfrm>
            <a:off x="8252737" y="4661902"/>
            <a:ext cx="734363" cy="312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6" name="Shape 186"/>
        <p:cNvGrpSpPr/>
        <p:nvPr/>
      </p:nvGrpSpPr>
      <p:grpSpPr>
        <a:xfrm>
          <a:off x="0" y="0"/>
          <a:ext cx="0" cy="0"/>
          <a:chOff x="0" y="0"/>
          <a:chExt cx="0" cy="0"/>
        </a:xfrm>
      </p:grpSpPr>
      <p:sp>
        <p:nvSpPr>
          <p:cNvPr id="187" name="Google Shape;187;p19"/>
          <p:cNvSpPr txBox="1"/>
          <p:nvPr>
            <p:ph type="title"/>
          </p:nvPr>
        </p:nvSpPr>
        <p:spPr>
          <a:xfrm>
            <a:off x="518308" y="542175"/>
            <a:ext cx="7740047" cy="1055629"/>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8" name="Google Shape;188;p19"/>
          <p:cNvSpPr txBox="1"/>
          <p:nvPr>
            <p:ph idx="1" type="body"/>
          </p:nvPr>
        </p:nvSpPr>
        <p:spPr>
          <a:xfrm>
            <a:off x="518308" y="1748611"/>
            <a:ext cx="3722583" cy="405054"/>
          </a:xfrm>
          <a:prstGeom prst="rect">
            <a:avLst/>
          </a:prstGeom>
          <a:noFill/>
          <a:ln>
            <a:noFill/>
          </a:ln>
        </p:spPr>
        <p:txBody>
          <a:bodyPr anchorCtr="0" anchor="b" bIns="34275" lIns="68575" spcFirstLastPara="1" rIns="68575" wrap="square" tIns="34275">
            <a:normAutofit/>
          </a:bodyPr>
          <a:lstStyle>
            <a:lvl1pPr indent="-228600" lvl="0" marL="457200" algn="l">
              <a:lnSpc>
                <a:spcPct val="110000"/>
              </a:lnSpc>
              <a:spcBef>
                <a:spcPts val="800"/>
              </a:spcBef>
              <a:spcAft>
                <a:spcPts val="0"/>
              </a:spcAft>
              <a:buSzPts val="1400"/>
              <a:buNone/>
              <a:defRPr b="0" i="1" sz="1800"/>
            </a:lvl1pPr>
            <a:lvl2pPr indent="-228600" lvl="1" marL="914400" algn="l">
              <a:lnSpc>
                <a:spcPct val="110000"/>
              </a:lnSpc>
              <a:spcBef>
                <a:spcPts val="400"/>
              </a:spcBef>
              <a:spcAft>
                <a:spcPts val="0"/>
              </a:spcAft>
              <a:buSzPts val="1100"/>
              <a:buNone/>
              <a:defRPr b="1" sz="1500"/>
            </a:lvl2pPr>
            <a:lvl3pPr indent="-228600" lvl="2" marL="1371600" algn="l">
              <a:lnSpc>
                <a:spcPct val="110000"/>
              </a:lnSpc>
              <a:spcBef>
                <a:spcPts val="400"/>
              </a:spcBef>
              <a:spcAft>
                <a:spcPts val="0"/>
              </a:spcAft>
              <a:buSzPts val="1000"/>
              <a:buNone/>
              <a:defRPr b="1" sz="1400"/>
            </a:lvl3pPr>
            <a:lvl4pPr indent="-228600" lvl="3" marL="1828800" algn="l">
              <a:lnSpc>
                <a:spcPct val="110000"/>
              </a:lnSpc>
              <a:spcBef>
                <a:spcPts val="400"/>
              </a:spcBef>
              <a:spcAft>
                <a:spcPts val="0"/>
              </a:spcAft>
              <a:buSzPts val="900"/>
              <a:buNone/>
              <a:defRPr b="1" sz="1200"/>
            </a:lvl4pPr>
            <a:lvl5pPr indent="-228600" lvl="4" marL="2286000" algn="l">
              <a:lnSpc>
                <a:spcPct val="110000"/>
              </a:lnSpc>
              <a:spcBef>
                <a:spcPts val="400"/>
              </a:spcBef>
              <a:spcAft>
                <a:spcPts val="0"/>
              </a:spcAft>
              <a:buSzPts val="9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89" name="Google Shape;189;p19"/>
          <p:cNvSpPr txBox="1"/>
          <p:nvPr>
            <p:ph idx="2" type="body"/>
          </p:nvPr>
        </p:nvSpPr>
        <p:spPr>
          <a:xfrm>
            <a:off x="518308" y="2215923"/>
            <a:ext cx="3722583" cy="2092768"/>
          </a:xfrm>
          <a:prstGeom prst="rect">
            <a:avLst/>
          </a:prstGeom>
          <a:noFill/>
          <a:ln>
            <a:noFill/>
          </a:ln>
        </p:spPr>
        <p:txBody>
          <a:bodyPr anchorCtr="0" anchor="t" bIns="34275" lIns="68575" spcFirstLastPara="1" rIns="68575" wrap="square" tIns="34275">
            <a:normAutofit/>
          </a:bodyPr>
          <a:lstStyle>
            <a:lvl1pPr indent="-292100" lvl="0" marL="457200" algn="l">
              <a:lnSpc>
                <a:spcPct val="110000"/>
              </a:lnSpc>
              <a:spcBef>
                <a:spcPts val="800"/>
              </a:spcBef>
              <a:spcAft>
                <a:spcPts val="0"/>
              </a:spcAft>
              <a:buSzPts val="1000"/>
              <a:buChar char="▪"/>
              <a:defRPr/>
            </a:lvl1pPr>
            <a:lvl2pPr indent="-292100" lvl="1" marL="914400" algn="l">
              <a:lnSpc>
                <a:spcPct val="110000"/>
              </a:lnSpc>
              <a:spcBef>
                <a:spcPts val="400"/>
              </a:spcBef>
              <a:spcAft>
                <a:spcPts val="0"/>
              </a:spcAft>
              <a:buSzPts val="1000"/>
              <a:buChar char="▪"/>
              <a:defRPr/>
            </a:lvl2pPr>
            <a:lvl3pPr indent="-292100" lvl="2" marL="1371600" algn="l">
              <a:lnSpc>
                <a:spcPct val="110000"/>
              </a:lnSpc>
              <a:spcBef>
                <a:spcPts val="400"/>
              </a:spcBef>
              <a:spcAft>
                <a:spcPts val="0"/>
              </a:spcAft>
              <a:buSzPts val="1000"/>
              <a:buChar char="▪"/>
              <a:defRPr/>
            </a:lvl3pPr>
            <a:lvl4pPr indent="-292100" lvl="3" marL="1828800" algn="l">
              <a:lnSpc>
                <a:spcPct val="110000"/>
              </a:lnSpc>
              <a:spcBef>
                <a:spcPts val="400"/>
              </a:spcBef>
              <a:spcAft>
                <a:spcPts val="0"/>
              </a:spcAft>
              <a:buSzPts val="1000"/>
              <a:buChar char="▪"/>
              <a:defRPr/>
            </a:lvl4pPr>
            <a:lvl5pPr indent="-292100" lvl="4" marL="2286000" algn="l">
              <a:lnSpc>
                <a:spcPct val="110000"/>
              </a:lnSpc>
              <a:spcBef>
                <a:spcPts val="400"/>
              </a:spcBef>
              <a:spcAft>
                <a:spcPts val="0"/>
              </a:spcAft>
              <a:buSzPts val="10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0" name="Google Shape;190;p19"/>
          <p:cNvSpPr txBox="1"/>
          <p:nvPr>
            <p:ph idx="3" type="body"/>
          </p:nvPr>
        </p:nvSpPr>
        <p:spPr>
          <a:xfrm>
            <a:off x="4577513" y="1748611"/>
            <a:ext cx="3675223" cy="405054"/>
          </a:xfrm>
          <a:prstGeom prst="rect">
            <a:avLst/>
          </a:prstGeom>
          <a:noFill/>
          <a:ln>
            <a:noFill/>
          </a:ln>
        </p:spPr>
        <p:txBody>
          <a:bodyPr anchorCtr="0" anchor="b" bIns="34275" lIns="68575" spcFirstLastPara="1" rIns="68575" wrap="square" tIns="34275">
            <a:normAutofit/>
          </a:bodyPr>
          <a:lstStyle>
            <a:lvl1pPr indent="-228600" lvl="0" marL="457200" algn="l">
              <a:lnSpc>
                <a:spcPct val="110000"/>
              </a:lnSpc>
              <a:spcBef>
                <a:spcPts val="800"/>
              </a:spcBef>
              <a:spcAft>
                <a:spcPts val="0"/>
              </a:spcAft>
              <a:buSzPts val="1400"/>
              <a:buNone/>
              <a:defRPr b="0" i="1" sz="1800"/>
            </a:lvl1pPr>
            <a:lvl2pPr indent="-228600" lvl="1" marL="914400" algn="l">
              <a:lnSpc>
                <a:spcPct val="110000"/>
              </a:lnSpc>
              <a:spcBef>
                <a:spcPts val="400"/>
              </a:spcBef>
              <a:spcAft>
                <a:spcPts val="0"/>
              </a:spcAft>
              <a:buSzPts val="1100"/>
              <a:buNone/>
              <a:defRPr b="1" sz="1500"/>
            </a:lvl2pPr>
            <a:lvl3pPr indent="-228600" lvl="2" marL="1371600" algn="l">
              <a:lnSpc>
                <a:spcPct val="110000"/>
              </a:lnSpc>
              <a:spcBef>
                <a:spcPts val="400"/>
              </a:spcBef>
              <a:spcAft>
                <a:spcPts val="0"/>
              </a:spcAft>
              <a:buSzPts val="1000"/>
              <a:buNone/>
              <a:defRPr b="1" sz="1400"/>
            </a:lvl3pPr>
            <a:lvl4pPr indent="-228600" lvl="3" marL="1828800" algn="l">
              <a:lnSpc>
                <a:spcPct val="110000"/>
              </a:lnSpc>
              <a:spcBef>
                <a:spcPts val="400"/>
              </a:spcBef>
              <a:spcAft>
                <a:spcPts val="0"/>
              </a:spcAft>
              <a:buSzPts val="900"/>
              <a:buNone/>
              <a:defRPr b="1" sz="1200"/>
            </a:lvl4pPr>
            <a:lvl5pPr indent="-228600" lvl="4" marL="2286000" algn="l">
              <a:lnSpc>
                <a:spcPct val="110000"/>
              </a:lnSpc>
              <a:spcBef>
                <a:spcPts val="400"/>
              </a:spcBef>
              <a:spcAft>
                <a:spcPts val="0"/>
              </a:spcAft>
              <a:buSzPts val="9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91" name="Google Shape;191;p19"/>
          <p:cNvSpPr txBox="1"/>
          <p:nvPr>
            <p:ph idx="4" type="body"/>
          </p:nvPr>
        </p:nvSpPr>
        <p:spPr>
          <a:xfrm>
            <a:off x="4577513" y="2215923"/>
            <a:ext cx="3675223" cy="2092768"/>
          </a:xfrm>
          <a:prstGeom prst="rect">
            <a:avLst/>
          </a:prstGeom>
          <a:noFill/>
          <a:ln>
            <a:noFill/>
          </a:ln>
        </p:spPr>
        <p:txBody>
          <a:bodyPr anchorCtr="0" anchor="t" bIns="34275" lIns="68575" spcFirstLastPara="1" rIns="68575" wrap="square" tIns="34275">
            <a:normAutofit/>
          </a:bodyPr>
          <a:lstStyle>
            <a:lvl1pPr indent="-292100" lvl="0" marL="457200" algn="l">
              <a:lnSpc>
                <a:spcPct val="110000"/>
              </a:lnSpc>
              <a:spcBef>
                <a:spcPts val="800"/>
              </a:spcBef>
              <a:spcAft>
                <a:spcPts val="0"/>
              </a:spcAft>
              <a:buSzPts val="1000"/>
              <a:buChar char="▪"/>
              <a:defRPr/>
            </a:lvl1pPr>
            <a:lvl2pPr indent="-292100" lvl="1" marL="914400" algn="l">
              <a:lnSpc>
                <a:spcPct val="110000"/>
              </a:lnSpc>
              <a:spcBef>
                <a:spcPts val="400"/>
              </a:spcBef>
              <a:spcAft>
                <a:spcPts val="0"/>
              </a:spcAft>
              <a:buSzPts val="1000"/>
              <a:buChar char="▪"/>
              <a:defRPr/>
            </a:lvl2pPr>
            <a:lvl3pPr indent="-292100" lvl="2" marL="1371600" algn="l">
              <a:lnSpc>
                <a:spcPct val="110000"/>
              </a:lnSpc>
              <a:spcBef>
                <a:spcPts val="400"/>
              </a:spcBef>
              <a:spcAft>
                <a:spcPts val="0"/>
              </a:spcAft>
              <a:buSzPts val="1000"/>
              <a:buChar char="▪"/>
              <a:defRPr/>
            </a:lvl3pPr>
            <a:lvl4pPr indent="-292100" lvl="3" marL="1828800" algn="l">
              <a:lnSpc>
                <a:spcPct val="110000"/>
              </a:lnSpc>
              <a:spcBef>
                <a:spcPts val="400"/>
              </a:spcBef>
              <a:spcAft>
                <a:spcPts val="0"/>
              </a:spcAft>
              <a:buSzPts val="1000"/>
              <a:buChar char="▪"/>
              <a:defRPr/>
            </a:lvl4pPr>
            <a:lvl5pPr indent="-292100" lvl="4" marL="2286000" algn="l">
              <a:lnSpc>
                <a:spcPct val="110000"/>
              </a:lnSpc>
              <a:spcBef>
                <a:spcPts val="400"/>
              </a:spcBef>
              <a:spcAft>
                <a:spcPts val="0"/>
              </a:spcAft>
              <a:buSzPts val="10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2" name="Google Shape;192;p19"/>
          <p:cNvSpPr txBox="1"/>
          <p:nvPr>
            <p:ph idx="10" type="dt"/>
          </p:nvPr>
        </p:nvSpPr>
        <p:spPr>
          <a:xfrm>
            <a:off x="512690" y="4661902"/>
            <a:ext cx="2882834" cy="312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3" name="Google Shape;193;p19"/>
          <p:cNvSpPr txBox="1"/>
          <p:nvPr>
            <p:ph idx="11" type="ftr"/>
          </p:nvPr>
        </p:nvSpPr>
        <p:spPr>
          <a:xfrm>
            <a:off x="518308" y="177273"/>
            <a:ext cx="3086100" cy="312845"/>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4" name="Google Shape;194;p19"/>
          <p:cNvSpPr txBox="1"/>
          <p:nvPr>
            <p:ph idx="12" type="sldNum"/>
          </p:nvPr>
        </p:nvSpPr>
        <p:spPr>
          <a:xfrm>
            <a:off x="8252737" y="4661902"/>
            <a:ext cx="734363" cy="312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5" name="Shape 195"/>
        <p:cNvGrpSpPr/>
        <p:nvPr/>
      </p:nvGrpSpPr>
      <p:grpSpPr>
        <a:xfrm>
          <a:off x="0" y="0"/>
          <a:ext cx="0" cy="0"/>
          <a:chOff x="0" y="0"/>
          <a:chExt cx="0" cy="0"/>
        </a:xfrm>
      </p:grpSpPr>
      <p:sp>
        <p:nvSpPr>
          <p:cNvPr id="196" name="Google Shape;196;p20"/>
          <p:cNvSpPr txBox="1"/>
          <p:nvPr>
            <p:ph type="title"/>
          </p:nvPr>
        </p:nvSpPr>
        <p:spPr>
          <a:xfrm>
            <a:off x="518308" y="542177"/>
            <a:ext cx="7875883" cy="1050923"/>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chemeClr val="dk2"/>
              </a:buClr>
              <a:buSzPts val="33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7" name="Google Shape;197;p20"/>
          <p:cNvSpPr txBox="1"/>
          <p:nvPr>
            <p:ph idx="10" type="dt"/>
          </p:nvPr>
        </p:nvSpPr>
        <p:spPr>
          <a:xfrm>
            <a:off x="512690" y="4661902"/>
            <a:ext cx="2882834" cy="312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8" name="Google Shape;198;p20"/>
          <p:cNvSpPr txBox="1"/>
          <p:nvPr>
            <p:ph idx="11" type="ftr"/>
          </p:nvPr>
        </p:nvSpPr>
        <p:spPr>
          <a:xfrm>
            <a:off x="518308" y="177273"/>
            <a:ext cx="3086100" cy="312845"/>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9" name="Google Shape;199;p20"/>
          <p:cNvSpPr txBox="1"/>
          <p:nvPr>
            <p:ph idx="12" type="sldNum"/>
          </p:nvPr>
        </p:nvSpPr>
        <p:spPr>
          <a:xfrm>
            <a:off x="8252737" y="4661902"/>
            <a:ext cx="734363" cy="312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00" name="Shape 200"/>
        <p:cNvGrpSpPr/>
        <p:nvPr/>
      </p:nvGrpSpPr>
      <p:grpSpPr>
        <a:xfrm>
          <a:off x="0" y="0"/>
          <a:ext cx="0" cy="0"/>
          <a:chOff x="0" y="0"/>
          <a:chExt cx="0" cy="0"/>
        </a:xfrm>
      </p:grpSpPr>
      <p:grpSp>
        <p:nvGrpSpPr>
          <p:cNvPr id="201" name="Google Shape;201;p21"/>
          <p:cNvGrpSpPr/>
          <p:nvPr/>
        </p:nvGrpSpPr>
        <p:grpSpPr>
          <a:xfrm>
            <a:off x="-4660" y="-1"/>
            <a:ext cx="9161120" cy="5143500"/>
            <a:chOff x="-6214" y="-1"/>
            <a:chExt cx="12214827" cy="6858000"/>
          </a:xfrm>
        </p:grpSpPr>
        <p:cxnSp>
          <p:nvCxnSpPr>
            <p:cNvPr id="202" name="Google Shape;202;p21"/>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03" name="Google Shape;203;p21"/>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04" name="Google Shape;204;p21"/>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05" name="Google Shape;205;p21"/>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06" name="Google Shape;206;p21"/>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07" name="Google Shape;207;p21"/>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08" name="Google Shape;208;p21"/>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09" name="Google Shape;209;p21"/>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10" name="Google Shape;210;p21"/>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11" name="Google Shape;211;p21"/>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12" name="Google Shape;212;p21"/>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13" name="Google Shape;213;p21"/>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14" name="Google Shape;214;p21"/>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15" name="Google Shape;215;p21"/>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16" name="Google Shape;216;p21"/>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17" name="Google Shape;217;p21"/>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18" name="Google Shape;218;p21"/>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19" name="Google Shape;219;p21"/>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20" name="Google Shape;220;p21"/>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21" name="Google Shape;221;p21"/>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22" name="Google Shape;222;p21"/>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23" name="Google Shape;223;p21"/>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24" name="Google Shape;224;p21"/>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25" name="Google Shape;225;p21"/>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26" name="Google Shape;226;p21"/>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27" name="Google Shape;227;p21"/>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28" name="Google Shape;228;p21"/>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29" name="Google Shape;229;p21"/>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30" name="Google Shape;230;p21"/>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31" name="Google Shape;231;p21"/>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32" name="Google Shape;232;p21"/>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233" name="Google Shape;233;p21"/>
          <p:cNvSpPr txBox="1"/>
          <p:nvPr>
            <p:ph idx="10" type="dt"/>
          </p:nvPr>
        </p:nvSpPr>
        <p:spPr>
          <a:xfrm>
            <a:off x="512690" y="4661902"/>
            <a:ext cx="2882834" cy="312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4" name="Google Shape;234;p21"/>
          <p:cNvSpPr txBox="1"/>
          <p:nvPr>
            <p:ph idx="11" type="ftr"/>
          </p:nvPr>
        </p:nvSpPr>
        <p:spPr>
          <a:xfrm>
            <a:off x="518308" y="177273"/>
            <a:ext cx="3086100" cy="312845"/>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5" name="Google Shape;235;p21"/>
          <p:cNvSpPr txBox="1"/>
          <p:nvPr>
            <p:ph idx="12" type="sldNum"/>
          </p:nvPr>
        </p:nvSpPr>
        <p:spPr>
          <a:xfrm>
            <a:off x="8252737" y="4661902"/>
            <a:ext cx="734363" cy="312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236" name="Shape 236"/>
        <p:cNvGrpSpPr/>
        <p:nvPr/>
      </p:nvGrpSpPr>
      <p:grpSpPr>
        <a:xfrm>
          <a:off x="0" y="0"/>
          <a:ext cx="0" cy="0"/>
          <a:chOff x="0" y="0"/>
          <a:chExt cx="0" cy="0"/>
        </a:xfrm>
      </p:grpSpPr>
      <p:sp>
        <p:nvSpPr>
          <p:cNvPr id="237" name="Google Shape;237;p22"/>
          <p:cNvSpPr/>
          <p:nvPr/>
        </p:nvSpPr>
        <p:spPr>
          <a:xfrm rot="-8100000">
            <a:off x="-210819" y="2358643"/>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8" name="Google Shape;238;p22"/>
          <p:cNvSpPr txBox="1"/>
          <p:nvPr>
            <p:ph type="title"/>
          </p:nvPr>
        </p:nvSpPr>
        <p:spPr>
          <a:xfrm>
            <a:off x="512690" y="535258"/>
            <a:ext cx="3374936" cy="2247436"/>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chemeClr val="dk2"/>
              </a:buClr>
              <a:buSzPts val="2700"/>
              <a:buFont typeface="Arial"/>
              <a:buNone/>
              <a:defRPr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9" name="Google Shape;239;p22"/>
          <p:cNvSpPr txBox="1"/>
          <p:nvPr>
            <p:ph idx="1" type="body"/>
          </p:nvPr>
        </p:nvSpPr>
        <p:spPr>
          <a:xfrm>
            <a:off x="4274004" y="531076"/>
            <a:ext cx="4242537" cy="4072983"/>
          </a:xfrm>
          <a:prstGeom prst="rect">
            <a:avLst/>
          </a:prstGeom>
          <a:noFill/>
          <a:ln>
            <a:noFill/>
          </a:ln>
        </p:spPr>
        <p:txBody>
          <a:bodyPr anchorCtr="0" anchor="t" bIns="34275" lIns="68575" spcFirstLastPara="1" rIns="68575" wrap="square" tIns="34275">
            <a:normAutofit/>
          </a:bodyPr>
          <a:lstStyle>
            <a:lvl1pPr indent="-342900" lvl="0" marL="457200" algn="l">
              <a:lnSpc>
                <a:spcPct val="110000"/>
              </a:lnSpc>
              <a:spcBef>
                <a:spcPts val="800"/>
              </a:spcBef>
              <a:spcAft>
                <a:spcPts val="0"/>
              </a:spcAft>
              <a:buSzPts val="1800"/>
              <a:buChar char="▪"/>
              <a:defRPr sz="2400"/>
            </a:lvl1pPr>
            <a:lvl2pPr indent="-330200" lvl="1" marL="914400" algn="l">
              <a:lnSpc>
                <a:spcPct val="110000"/>
              </a:lnSpc>
              <a:spcBef>
                <a:spcPts val="400"/>
              </a:spcBef>
              <a:spcAft>
                <a:spcPts val="0"/>
              </a:spcAft>
              <a:buSzPts val="1600"/>
              <a:buChar char="▪"/>
              <a:defRPr sz="2100"/>
            </a:lvl2pPr>
            <a:lvl3pPr indent="-317500" lvl="2" marL="1371600" algn="l">
              <a:lnSpc>
                <a:spcPct val="110000"/>
              </a:lnSpc>
              <a:spcBef>
                <a:spcPts val="400"/>
              </a:spcBef>
              <a:spcAft>
                <a:spcPts val="0"/>
              </a:spcAft>
              <a:buSzPts val="1400"/>
              <a:buChar char="▪"/>
              <a:defRPr sz="1800"/>
            </a:lvl3pPr>
            <a:lvl4pPr indent="-298450" lvl="3" marL="1828800" algn="l">
              <a:lnSpc>
                <a:spcPct val="110000"/>
              </a:lnSpc>
              <a:spcBef>
                <a:spcPts val="400"/>
              </a:spcBef>
              <a:spcAft>
                <a:spcPts val="0"/>
              </a:spcAft>
              <a:buSzPts val="1100"/>
              <a:buChar char="▪"/>
              <a:defRPr sz="1500"/>
            </a:lvl4pPr>
            <a:lvl5pPr indent="-298450" lvl="4" marL="2286000" algn="l">
              <a:lnSpc>
                <a:spcPct val="110000"/>
              </a:lnSpc>
              <a:spcBef>
                <a:spcPts val="400"/>
              </a:spcBef>
              <a:spcAft>
                <a:spcPts val="0"/>
              </a:spcAft>
              <a:buSzPts val="11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40" name="Google Shape;240;p22"/>
          <p:cNvSpPr txBox="1"/>
          <p:nvPr>
            <p:ph idx="2" type="body"/>
          </p:nvPr>
        </p:nvSpPr>
        <p:spPr>
          <a:xfrm>
            <a:off x="512690" y="2982408"/>
            <a:ext cx="3374936" cy="1621651"/>
          </a:xfrm>
          <a:prstGeom prst="rect">
            <a:avLst/>
          </a:prstGeom>
          <a:noFill/>
          <a:ln>
            <a:noFill/>
          </a:ln>
        </p:spPr>
        <p:txBody>
          <a:bodyPr anchorCtr="0" anchor="t" bIns="34275" lIns="68575" spcFirstLastPara="1" rIns="68575" wrap="square" tIns="34275">
            <a:normAutofit/>
          </a:bodyPr>
          <a:lstStyle>
            <a:lvl1pPr indent="-228600" lvl="0" marL="457200" algn="l">
              <a:lnSpc>
                <a:spcPct val="110000"/>
              </a:lnSpc>
              <a:spcBef>
                <a:spcPts val="800"/>
              </a:spcBef>
              <a:spcAft>
                <a:spcPts val="0"/>
              </a:spcAft>
              <a:buSzPts val="1400"/>
              <a:buNone/>
              <a:defRPr b="0" i="1" sz="1800">
                <a:solidFill>
                  <a:schemeClr val="dk1"/>
                </a:solidFill>
                <a:latin typeface="Arial"/>
                <a:ea typeface="Arial"/>
                <a:cs typeface="Arial"/>
                <a:sym typeface="Arial"/>
              </a:defRPr>
            </a:lvl1pPr>
            <a:lvl2pPr indent="-228600" lvl="1" marL="914400" algn="l">
              <a:lnSpc>
                <a:spcPct val="110000"/>
              </a:lnSpc>
              <a:spcBef>
                <a:spcPts val="400"/>
              </a:spcBef>
              <a:spcAft>
                <a:spcPts val="0"/>
              </a:spcAft>
              <a:buSzPts val="800"/>
              <a:buNone/>
              <a:defRPr sz="1100"/>
            </a:lvl2pPr>
            <a:lvl3pPr indent="-228600" lvl="2" marL="1371600" algn="l">
              <a:lnSpc>
                <a:spcPct val="110000"/>
              </a:lnSpc>
              <a:spcBef>
                <a:spcPts val="400"/>
              </a:spcBef>
              <a:spcAft>
                <a:spcPts val="0"/>
              </a:spcAft>
              <a:buSzPts val="700"/>
              <a:buNone/>
              <a:defRPr sz="900"/>
            </a:lvl3pPr>
            <a:lvl4pPr indent="-228600" lvl="3" marL="1828800" algn="l">
              <a:lnSpc>
                <a:spcPct val="110000"/>
              </a:lnSpc>
              <a:spcBef>
                <a:spcPts val="400"/>
              </a:spcBef>
              <a:spcAft>
                <a:spcPts val="0"/>
              </a:spcAft>
              <a:buSzPts val="600"/>
              <a:buNone/>
              <a:defRPr sz="800"/>
            </a:lvl4pPr>
            <a:lvl5pPr indent="-228600" lvl="4" marL="2286000" algn="l">
              <a:lnSpc>
                <a:spcPct val="110000"/>
              </a:lnSpc>
              <a:spcBef>
                <a:spcPts val="400"/>
              </a:spcBef>
              <a:spcAft>
                <a:spcPts val="0"/>
              </a:spcAft>
              <a:buSzPts val="6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grpSp>
        <p:nvGrpSpPr>
          <p:cNvPr id="241" name="Google Shape;241;p22"/>
          <p:cNvGrpSpPr/>
          <p:nvPr/>
        </p:nvGrpSpPr>
        <p:grpSpPr>
          <a:xfrm>
            <a:off x="-4660" y="-1"/>
            <a:ext cx="9161120" cy="5143500"/>
            <a:chOff x="-6214" y="-1"/>
            <a:chExt cx="12214827" cy="6858000"/>
          </a:xfrm>
        </p:grpSpPr>
        <p:cxnSp>
          <p:nvCxnSpPr>
            <p:cNvPr id="242" name="Google Shape;242;p22"/>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43" name="Google Shape;243;p22"/>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44" name="Google Shape;244;p22"/>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45" name="Google Shape;245;p22"/>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46" name="Google Shape;246;p22"/>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47" name="Google Shape;247;p22"/>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48" name="Google Shape;248;p22"/>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49" name="Google Shape;249;p22"/>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50" name="Google Shape;250;p22"/>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51" name="Google Shape;251;p22"/>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52" name="Google Shape;252;p22"/>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53" name="Google Shape;253;p22"/>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54" name="Google Shape;254;p22"/>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55" name="Google Shape;255;p22"/>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56" name="Google Shape;256;p22"/>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57" name="Google Shape;257;p22"/>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58" name="Google Shape;258;p22"/>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59" name="Google Shape;259;p22"/>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60" name="Google Shape;260;p22"/>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61" name="Google Shape;261;p22"/>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62" name="Google Shape;262;p22"/>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63" name="Google Shape;263;p22"/>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64" name="Google Shape;264;p22"/>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65" name="Google Shape;265;p22"/>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66" name="Google Shape;266;p22"/>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67" name="Google Shape;267;p22"/>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68" name="Google Shape;268;p22"/>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69" name="Google Shape;269;p22"/>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70" name="Google Shape;270;p22"/>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71" name="Google Shape;271;p22"/>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72" name="Google Shape;272;p22"/>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273" name="Google Shape;273;p22"/>
          <p:cNvSpPr txBox="1"/>
          <p:nvPr>
            <p:ph idx="10" type="dt"/>
          </p:nvPr>
        </p:nvSpPr>
        <p:spPr>
          <a:xfrm>
            <a:off x="512690" y="4661902"/>
            <a:ext cx="2882834" cy="312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4" name="Google Shape;274;p22"/>
          <p:cNvSpPr txBox="1"/>
          <p:nvPr>
            <p:ph idx="11" type="ftr"/>
          </p:nvPr>
        </p:nvSpPr>
        <p:spPr>
          <a:xfrm>
            <a:off x="518308" y="177273"/>
            <a:ext cx="3086100" cy="312845"/>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5" name="Google Shape;275;p22"/>
          <p:cNvSpPr txBox="1"/>
          <p:nvPr>
            <p:ph idx="12" type="sldNum"/>
          </p:nvPr>
        </p:nvSpPr>
        <p:spPr>
          <a:xfrm>
            <a:off x="8252737" y="4661902"/>
            <a:ext cx="734363" cy="312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276" name="Shape 276"/>
        <p:cNvGrpSpPr/>
        <p:nvPr/>
      </p:nvGrpSpPr>
      <p:grpSpPr>
        <a:xfrm>
          <a:off x="0" y="0"/>
          <a:ext cx="0" cy="0"/>
          <a:chOff x="0" y="0"/>
          <a:chExt cx="0" cy="0"/>
        </a:xfrm>
      </p:grpSpPr>
      <p:grpSp>
        <p:nvGrpSpPr>
          <p:cNvPr id="277" name="Google Shape;277;p23"/>
          <p:cNvGrpSpPr/>
          <p:nvPr/>
        </p:nvGrpSpPr>
        <p:grpSpPr>
          <a:xfrm>
            <a:off x="-4660" y="-1"/>
            <a:ext cx="9161120" cy="5143500"/>
            <a:chOff x="-6214" y="-1"/>
            <a:chExt cx="12214827" cy="6858000"/>
          </a:xfrm>
        </p:grpSpPr>
        <p:cxnSp>
          <p:nvCxnSpPr>
            <p:cNvPr id="278" name="Google Shape;278;p23"/>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79" name="Google Shape;279;p23"/>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80" name="Google Shape;280;p23"/>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81" name="Google Shape;281;p23"/>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82" name="Google Shape;282;p23"/>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83" name="Google Shape;283;p23"/>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84" name="Google Shape;284;p23"/>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85" name="Google Shape;285;p23"/>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86" name="Google Shape;286;p23"/>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87" name="Google Shape;287;p23"/>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88" name="Google Shape;288;p23"/>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89" name="Google Shape;289;p23"/>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90" name="Google Shape;290;p23"/>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91" name="Google Shape;291;p23"/>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92" name="Google Shape;292;p23"/>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93" name="Google Shape;293;p23"/>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94" name="Google Shape;294;p23"/>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95" name="Google Shape;295;p23"/>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96" name="Google Shape;296;p23"/>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97" name="Google Shape;297;p23"/>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98" name="Google Shape;298;p23"/>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299" name="Google Shape;299;p23"/>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00" name="Google Shape;300;p23"/>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01" name="Google Shape;301;p23"/>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02" name="Google Shape;302;p23"/>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03" name="Google Shape;303;p23"/>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04" name="Google Shape;304;p23"/>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05" name="Google Shape;305;p23"/>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06" name="Google Shape;306;p23"/>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07" name="Google Shape;307;p23"/>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08" name="Google Shape;308;p23"/>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309" name="Google Shape;309;p23"/>
          <p:cNvSpPr txBox="1"/>
          <p:nvPr>
            <p:ph type="title"/>
          </p:nvPr>
        </p:nvSpPr>
        <p:spPr>
          <a:xfrm>
            <a:off x="512690" y="535258"/>
            <a:ext cx="3326117" cy="2265389"/>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chemeClr val="dk2"/>
              </a:buClr>
              <a:buSzPts val="2700"/>
              <a:buFont typeface="Arial"/>
              <a:buNone/>
              <a:defRPr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0" name="Google Shape;310;p23"/>
          <p:cNvSpPr/>
          <p:nvPr>
            <p:ph idx="2" type="pic"/>
          </p:nvPr>
        </p:nvSpPr>
        <p:spPr>
          <a:xfrm>
            <a:off x="4274004" y="535258"/>
            <a:ext cx="3978733" cy="4072984"/>
          </a:xfrm>
          <a:prstGeom prst="rect">
            <a:avLst/>
          </a:prstGeom>
          <a:noFill/>
          <a:ln>
            <a:noFill/>
          </a:ln>
        </p:spPr>
      </p:sp>
      <p:sp>
        <p:nvSpPr>
          <p:cNvPr id="311" name="Google Shape;311;p23"/>
          <p:cNvSpPr/>
          <p:nvPr/>
        </p:nvSpPr>
        <p:spPr>
          <a:xfrm rot="-8100000">
            <a:off x="-210820" y="2357478"/>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12" name="Google Shape;312;p23"/>
          <p:cNvSpPr txBox="1"/>
          <p:nvPr>
            <p:ph idx="1" type="body"/>
          </p:nvPr>
        </p:nvSpPr>
        <p:spPr>
          <a:xfrm>
            <a:off x="512690" y="2977748"/>
            <a:ext cx="3326117" cy="1630494"/>
          </a:xfrm>
          <a:prstGeom prst="rect">
            <a:avLst/>
          </a:prstGeom>
          <a:noFill/>
          <a:ln>
            <a:noFill/>
          </a:ln>
        </p:spPr>
        <p:txBody>
          <a:bodyPr anchorCtr="0" anchor="t" bIns="34275" lIns="68575" spcFirstLastPara="1" rIns="68575" wrap="square" tIns="34275">
            <a:normAutofit/>
          </a:bodyPr>
          <a:lstStyle>
            <a:lvl1pPr indent="-228600" lvl="0" marL="457200" algn="l">
              <a:lnSpc>
                <a:spcPct val="110000"/>
              </a:lnSpc>
              <a:spcBef>
                <a:spcPts val="800"/>
              </a:spcBef>
              <a:spcAft>
                <a:spcPts val="0"/>
              </a:spcAft>
              <a:buSzPts val="1400"/>
              <a:buNone/>
              <a:defRPr b="0" i="1" sz="1800">
                <a:solidFill>
                  <a:schemeClr val="dk1"/>
                </a:solidFill>
                <a:latin typeface="Arial"/>
                <a:ea typeface="Arial"/>
                <a:cs typeface="Arial"/>
                <a:sym typeface="Arial"/>
              </a:defRPr>
            </a:lvl1pPr>
            <a:lvl2pPr indent="-228600" lvl="1" marL="914400" algn="l">
              <a:lnSpc>
                <a:spcPct val="110000"/>
              </a:lnSpc>
              <a:spcBef>
                <a:spcPts val="400"/>
              </a:spcBef>
              <a:spcAft>
                <a:spcPts val="0"/>
              </a:spcAft>
              <a:buSzPts val="800"/>
              <a:buNone/>
              <a:defRPr sz="1100"/>
            </a:lvl2pPr>
            <a:lvl3pPr indent="-228600" lvl="2" marL="1371600" algn="l">
              <a:lnSpc>
                <a:spcPct val="110000"/>
              </a:lnSpc>
              <a:spcBef>
                <a:spcPts val="400"/>
              </a:spcBef>
              <a:spcAft>
                <a:spcPts val="0"/>
              </a:spcAft>
              <a:buSzPts val="700"/>
              <a:buNone/>
              <a:defRPr sz="900"/>
            </a:lvl3pPr>
            <a:lvl4pPr indent="-228600" lvl="3" marL="1828800" algn="l">
              <a:lnSpc>
                <a:spcPct val="110000"/>
              </a:lnSpc>
              <a:spcBef>
                <a:spcPts val="400"/>
              </a:spcBef>
              <a:spcAft>
                <a:spcPts val="0"/>
              </a:spcAft>
              <a:buSzPts val="600"/>
              <a:buNone/>
              <a:defRPr sz="800"/>
            </a:lvl4pPr>
            <a:lvl5pPr indent="-228600" lvl="4" marL="2286000" algn="l">
              <a:lnSpc>
                <a:spcPct val="110000"/>
              </a:lnSpc>
              <a:spcBef>
                <a:spcPts val="400"/>
              </a:spcBef>
              <a:spcAft>
                <a:spcPts val="0"/>
              </a:spcAft>
              <a:buSzPts val="6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13" name="Google Shape;313;p23"/>
          <p:cNvSpPr txBox="1"/>
          <p:nvPr>
            <p:ph idx="10" type="dt"/>
          </p:nvPr>
        </p:nvSpPr>
        <p:spPr>
          <a:xfrm>
            <a:off x="512690" y="4661902"/>
            <a:ext cx="2882834" cy="312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4" name="Google Shape;314;p23"/>
          <p:cNvSpPr txBox="1"/>
          <p:nvPr>
            <p:ph idx="11" type="ftr"/>
          </p:nvPr>
        </p:nvSpPr>
        <p:spPr>
          <a:xfrm>
            <a:off x="518308" y="177273"/>
            <a:ext cx="3086100" cy="312845"/>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5" name="Google Shape;315;p23"/>
          <p:cNvSpPr txBox="1"/>
          <p:nvPr>
            <p:ph idx="12" type="sldNum"/>
          </p:nvPr>
        </p:nvSpPr>
        <p:spPr>
          <a:xfrm>
            <a:off x="8252737" y="4661902"/>
            <a:ext cx="734363" cy="312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316" name="Shape 316"/>
        <p:cNvGrpSpPr/>
        <p:nvPr/>
      </p:nvGrpSpPr>
      <p:grpSpPr>
        <a:xfrm>
          <a:off x="0" y="0"/>
          <a:ext cx="0" cy="0"/>
          <a:chOff x="0" y="0"/>
          <a:chExt cx="0" cy="0"/>
        </a:xfrm>
      </p:grpSpPr>
      <p:grpSp>
        <p:nvGrpSpPr>
          <p:cNvPr id="317" name="Google Shape;317;p24"/>
          <p:cNvGrpSpPr/>
          <p:nvPr/>
        </p:nvGrpSpPr>
        <p:grpSpPr>
          <a:xfrm>
            <a:off x="-4660" y="-1"/>
            <a:ext cx="9161120" cy="5143500"/>
            <a:chOff x="-6214" y="-1"/>
            <a:chExt cx="12214827" cy="6858000"/>
          </a:xfrm>
        </p:grpSpPr>
        <p:cxnSp>
          <p:nvCxnSpPr>
            <p:cNvPr id="318" name="Google Shape;318;p24"/>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19" name="Google Shape;319;p24"/>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20" name="Google Shape;320;p24"/>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21" name="Google Shape;321;p24"/>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22" name="Google Shape;322;p24"/>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23" name="Google Shape;323;p24"/>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24" name="Google Shape;324;p24"/>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25" name="Google Shape;325;p24"/>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26" name="Google Shape;326;p24"/>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27" name="Google Shape;327;p24"/>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28" name="Google Shape;328;p24"/>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29" name="Google Shape;329;p24"/>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30" name="Google Shape;330;p24"/>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31" name="Google Shape;331;p24"/>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32" name="Google Shape;332;p24"/>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33" name="Google Shape;333;p24"/>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34" name="Google Shape;334;p24"/>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35" name="Google Shape;335;p24"/>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36" name="Google Shape;336;p24"/>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37" name="Google Shape;337;p24"/>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38" name="Google Shape;338;p24"/>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39" name="Google Shape;339;p24"/>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40" name="Google Shape;340;p24"/>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41" name="Google Shape;341;p24"/>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42" name="Google Shape;342;p24"/>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43" name="Google Shape;343;p24"/>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44" name="Google Shape;344;p24"/>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45" name="Google Shape;345;p24"/>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46" name="Google Shape;346;p24"/>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47" name="Google Shape;347;p24"/>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48" name="Google Shape;348;p24"/>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349" name="Google Shape;349;p24"/>
          <p:cNvSpPr/>
          <p:nvPr/>
        </p:nvSpPr>
        <p:spPr>
          <a:xfrm rot="-2700000">
            <a:off x="5827792" y="-215527"/>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50" name="Google Shape;350;p24"/>
          <p:cNvSpPr txBox="1"/>
          <p:nvPr>
            <p:ph type="title"/>
          </p:nvPr>
        </p:nvSpPr>
        <p:spPr>
          <a:xfrm rot="5400000">
            <a:off x="5131810" y="1185732"/>
            <a:ext cx="3769948" cy="2471907"/>
          </a:xfrm>
          <a:prstGeom prst="rect">
            <a:avLst/>
          </a:prstGeom>
          <a:noFill/>
          <a:ln>
            <a:noFill/>
          </a:ln>
        </p:spPr>
        <p:txBody>
          <a:bodyPr anchorCtr="0" anchor="b" bIns="34275" lIns="68575" spcFirstLastPara="1" rIns="68575" wrap="square" tIns="34275">
            <a:norm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1" name="Google Shape;351;p24"/>
          <p:cNvSpPr txBox="1"/>
          <p:nvPr>
            <p:ph idx="1" type="body"/>
          </p:nvPr>
        </p:nvSpPr>
        <p:spPr>
          <a:xfrm rot="5400000">
            <a:off x="1166635" y="-117232"/>
            <a:ext cx="3769948" cy="5077836"/>
          </a:xfrm>
          <a:prstGeom prst="rect">
            <a:avLst/>
          </a:prstGeom>
          <a:noFill/>
          <a:ln>
            <a:noFill/>
          </a:ln>
        </p:spPr>
        <p:txBody>
          <a:bodyPr anchorCtr="0" anchor="t" bIns="34275" lIns="68575" spcFirstLastPara="1" rIns="68575" wrap="square" tIns="34275">
            <a:normAutofit/>
          </a:bodyPr>
          <a:lstStyle>
            <a:lvl1pPr indent="-292100" lvl="0" marL="457200" algn="l">
              <a:lnSpc>
                <a:spcPct val="110000"/>
              </a:lnSpc>
              <a:spcBef>
                <a:spcPts val="800"/>
              </a:spcBef>
              <a:spcAft>
                <a:spcPts val="0"/>
              </a:spcAft>
              <a:buSzPts val="1000"/>
              <a:buChar char="▪"/>
              <a:defRPr/>
            </a:lvl1pPr>
            <a:lvl2pPr indent="-292100" lvl="1" marL="914400" algn="l">
              <a:lnSpc>
                <a:spcPct val="110000"/>
              </a:lnSpc>
              <a:spcBef>
                <a:spcPts val="400"/>
              </a:spcBef>
              <a:spcAft>
                <a:spcPts val="0"/>
              </a:spcAft>
              <a:buSzPts val="1000"/>
              <a:buChar char="▪"/>
              <a:defRPr/>
            </a:lvl2pPr>
            <a:lvl3pPr indent="-292100" lvl="2" marL="1371600" algn="l">
              <a:lnSpc>
                <a:spcPct val="110000"/>
              </a:lnSpc>
              <a:spcBef>
                <a:spcPts val="400"/>
              </a:spcBef>
              <a:spcAft>
                <a:spcPts val="0"/>
              </a:spcAft>
              <a:buSzPts val="1000"/>
              <a:buChar char="▪"/>
              <a:defRPr/>
            </a:lvl3pPr>
            <a:lvl4pPr indent="-292100" lvl="3" marL="1828800" algn="l">
              <a:lnSpc>
                <a:spcPct val="110000"/>
              </a:lnSpc>
              <a:spcBef>
                <a:spcPts val="400"/>
              </a:spcBef>
              <a:spcAft>
                <a:spcPts val="0"/>
              </a:spcAft>
              <a:buSzPts val="1000"/>
              <a:buChar char="▪"/>
              <a:defRPr/>
            </a:lvl4pPr>
            <a:lvl5pPr indent="-292100" lvl="4" marL="2286000" algn="l">
              <a:lnSpc>
                <a:spcPct val="110000"/>
              </a:lnSpc>
              <a:spcBef>
                <a:spcPts val="400"/>
              </a:spcBef>
              <a:spcAft>
                <a:spcPts val="0"/>
              </a:spcAft>
              <a:buSzPts val="10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2" name="Google Shape;352;p24"/>
          <p:cNvSpPr txBox="1"/>
          <p:nvPr>
            <p:ph idx="10" type="dt"/>
          </p:nvPr>
        </p:nvSpPr>
        <p:spPr>
          <a:xfrm>
            <a:off x="512690" y="4661902"/>
            <a:ext cx="2882834" cy="312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3" name="Google Shape;353;p24"/>
          <p:cNvSpPr txBox="1"/>
          <p:nvPr>
            <p:ph idx="11" type="ftr"/>
          </p:nvPr>
        </p:nvSpPr>
        <p:spPr>
          <a:xfrm>
            <a:off x="518308" y="177273"/>
            <a:ext cx="3086100" cy="312845"/>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4" name="Google Shape;354;p24"/>
          <p:cNvSpPr txBox="1"/>
          <p:nvPr>
            <p:ph idx="12" type="sldNum"/>
          </p:nvPr>
        </p:nvSpPr>
        <p:spPr>
          <a:xfrm>
            <a:off x="8252737" y="4661902"/>
            <a:ext cx="734363" cy="312844"/>
          </a:xfrm>
          <a:prstGeom prst="rect">
            <a:avLst/>
          </a:prstGeom>
          <a:noFill/>
          <a:ln>
            <a:noFill/>
          </a:ln>
        </p:spPr>
        <p:txBody>
          <a:bodyPr anchorCtr="0" anchor="ctr" bIns="34275" lIns="68575" spcFirstLastPara="1" rIns="68575" wrap="square" tIns="34275">
            <a:noAutofit/>
          </a:bodyPr>
          <a:lstStyle>
            <a:lvl1pPr indent="0" lvl="0"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grpSp>
        <p:nvGrpSpPr>
          <p:cNvPr id="51" name="Google Shape;51;p13"/>
          <p:cNvGrpSpPr/>
          <p:nvPr/>
        </p:nvGrpSpPr>
        <p:grpSpPr>
          <a:xfrm>
            <a:off x="-4660" y="-1"/>
            <a:ext cx="9161120" cy="5143500"/>
            <a:chOff x="-6214" y="-1"/>
            <a:chExt cx="12214827" cy="6858000"/>
          </a:xfrm>
        </p:grpSpPr>
        <p:cxnSp>
          <p:nvCxnSpPr>
            <p:cNvPr id="52" name="Google Shape;52;p13"/>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3" name="Google Shape;53;p13"/>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4" name="Google Shape;54;p13"/>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5" name="Google Shape;55;p13"/>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6" name="Google Shape;56;p13"/>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7" name="Google Shape;57;p13"/>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8" name="Google Shape;58;p13"/>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9" name="Google Shape;59;p13"/>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0" name="Google Shape;60;p13"/>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1" name="Google Shape;61;p13"/>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2" name="Google Shape;62;p13"/>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3" name="Google Shape;63;p13"/>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4" name="Google Shape;64;p13"/>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5" name="Google Shape;65;p13"/>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6" name="Google Shape;66;p13"/>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7" name="Google Shape;67;p13"/>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8" name="Google Shape;68;p13"/>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9" name="Google Shape;69;p13"/>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0" name="Google Shape;70;p13"/>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1" name="Google Shape;71;p13"/>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2" name="Google Shape;72;p13"/>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3" name="Google Shape;73;p13"/>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4" name="Google Shape;74;p13"/>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5" name="Google Shape;75;p13"/>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6" name="Google Shape;76;p13"/>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7" name="Google Shape;77;p13"/>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8" name="Google Shape;78;p13"/>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9" name="Google Shape;79;p13"/>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80" name="Google Shape;80;p13"/>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81" name="Google Shape;81;p13"/>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82" name="Google Shape;82;p13"/>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83" name="Google Shape;83;p13"/>
          <p:cNvSpPr txBox="1"/>
          <p:nvPr>
            <p:ph type="title"/>
          </p:nvPr>
        </p:nvSpPr>
        <p:spPr>
          <a:xfrm>
            <a:off x="518309" y="544463"/>
            <a:ext cx="7743750" cy="1081847"/>
          </a:xfrm>
          <a:prstGeom prst="rect">
            <a:avLst/>
          </a:prstGeom>
          <a:noFill/>
          <a:ln>
            <a:noFill/>
          </a:ln>
        </p:spPr>
        <p:txBody>
          <a:bodyPr anchorCtr="0" anchor="b" bIns="34275" lIns="68575" spcFirstLastPara="1" rIns="68575" wrap="square" tIns="34275">
            <a:normAutofit/>
          </a:bodyPr>
          <a:lstStyle>
            <a:lvl1pPr lvl="0" marR="0" rtl="0" algn="l">
              <a:lnSpc>
                <a:spcPct val="100000"/>
              </a:lnSpc>
              <a:spcBef>
                <a:spcPts val="0"/>
              </a:spcBef>
              <a:spcAft>
                <a:spcPts val="0"/>
              </a:spcAft>
              <a:buClr>
                <a:schemeClr val="dk2"/>
              </a:buClr>
              <a:buSzPts val="3300"/>
              <a:buFont typeface="Arial"/>
              <a:buNone/>
              <a:defRPr b="0" i="0" sz="33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4" name="Google Shape;84;p13"/>
          <p:cNvSpPr txBox="1"/>
          <p:nvPr>
            <p:ph idx="1" type="body"/>
          </p:nvPr>
        </p:nvSpPr>
        <p:spPr>
          <a:xfrm>
            <a:off x="518309" y="1755098"/>
            <a:ext cx="7743750" cy="2673327"/>
          </a:xfrm>
          <a:prstGeom prst="rect">
            <a:avLst/>
          </a:prstGeom>
          <a:noFill/>
          <a:ln>
            <a:noFill/>
          </a:ln>
        </p:spPr>
        <p:txBody>
          <a:bodyPr anchorCtr="0" anchor="t" bIns="34275" lIns="68575" spcFirstLastPara="1" rIns="68575" wrap="square" tIns="34275">
            <a:normAutofit/>
          </a:bodyPr>
          <a:lstStyle>
            <a:lvl1pPr indent="-298450" lvl="0" marL="457200" marR="0" rtl="0" algn="l">
              <a:lnSpc>
                <a:spcPct val="110000"/>
              </a:lnSpc>
              <a:spcBef>
                <a:spcPts val="800"/>
              </a:spcBef>
              <a:spcAft>
                <a:spcPts val="0"/>
              </a:spcAft>
              <a:buClr>
                <a:srgbClr val="7092B4"/>
              </a:buClr>
              <a:buSzPts val="1100"/>
              <a:buFont typeface="Noto Sans Symbols"/>
              <a:buChar char="▪"/>
              <a:defRPr b="0" i="0" sz="1500" u="none" cap="none" strike="noStrike">
                <a:solidFill>
                  <a:schemeClr val="dk2"/>
                </a:solidFill>
                <a:latin typeface="Arial"/>
                <a:ea typeface="Arial"/>
                <a:cs typeface="Arial"/>
                <a:sym typeface="Arial"/>
              </a:defRPr>
            </a:lvl1pPr>
            <a:lvl2pPr indent="-292100" lvl="1" marL="914400" marR="0" rtl="0" algn="l">
              <a:lnSpc>
                <a:spcPct val="110000"/>
              </a:lnSpc>
              <a:spcBef>
                <a:spcPts val="400"/>
              </a:spcBef>
              <a:spcAft>
                <a:spcPts val="0"/>
              </a:spcAft>
              <a:buClr>
                <a:srgbClr val="7092B4"/>
              </a:buClr>
              <a:buSzPts val="1000"/>
              <a:buFont typeface="Noto Sans Symbols"/>
              <a:buChar char="▪"/>
              <a:defRPr b="0" i="0" sz="1400" u="none" cap="none" strike="noStrike">
                <a:solidFill>
                  <a:schemeClr val="dk2"/>
                </a:solidFill>
                <a:latin typeface="Arial"/>
                <a:ea typeface="Arial"/>
                <a:cs typeface="Arial"/>
                <a:sym typeface="Arial"/>
              </a:defRPr>
            </a:lvl2pPr>
            <a:lvl3pPr indent="-285750" lvl="2" marL="1371600" marR="0" rtl="0" algn="l">
              <a:lnSpc>
                <a:spcPct val="110000"/>
              </a:lnSpc>
              <a:spcBef>
                <a:spcPts val="400"/>
              </a:spcBef>
              <a:spcAft>
                <a:spcPts val="0"/>
              </a:spcAft>
              <a:buClr>
                <a:srgbClr val="7092B4"/>
              </a:buClr>
              <a:buSzPts val="900"/>
              <a:buFont typeface="Noto Sans Symbols"/>
              <a:buChar char="▪"/>
              <a:defRPr b="0" i="0" sz="1200" u="none" cap="none" strike="noStrike">
                <a:solidFill>
                  <a:schemeClr val="dk2"/>
                </a:solidFill>
                <a:latin typeface="Arial"/>
                <a:ea typeface="Arial"/>
                <a:cs typeface="Arial"/>
                <a:sym typeface="Arial"/>
              </a:defRPr>
            </a:lvl3pPr>
            <a:lvl4pPr indent="-279400" lvl="3" marL="1828800" marR="0" rtl="0" algn="l">
              <a:lnSpc>
                <a:spcPct val="110000"/>
              </a:lnSpc>
              <a:spcBef>
                <a:spcPts val="400"/>
              </a:spcBef>
              <a:spcAft>
                <a:spcPts val="0"/>
              </a:spcAft>
              <a:buClr>
                <a:srgbClr val="7092B4"/>
              </a:buClr>
              <a:buSzPts val="800"/>
              <a:buFont typeface="Noto Sans Symbols"/>
              <a:buChar char="▪"/>
              <a:defRPr b="0" i="0" sz="1100" u="none" cap="none" strike="noStrike">
                <a:solidFill>
                  <a:schemeClr val="dk2"/>
                </a:solidFill>
                <a:latin typeface="Arial"/>
                <a:ea typeface="Arial"/>
                <a:cs typeface="Arial"/>
                <a:sym typeface="Arial"/>
              </a:defRPr>
            </a:lvl4pPr>
            <a:lvl5pPr indent="-279400" lvl="4" marL="2286000" marR="0" rtl="0" algn="l">
              <a:lnSpc>
                <a:spcPct val="110000"/>
              </a:lnSpc>
              <a:spcBef>
                <a:spcPts val="400"/>
              </a:spcBef>
              <a:spcAft>
                <a:spcPts val="0"/>
              </a:spcAft>
              <a:buClr>
                <a:srgbClr val="7092B4"/>
              </a:buClr>
              <a:buSzPts val="800"/>
              <a:buFont typeface="Noto Sans Symbols"/>
              <a:buChar char="▪"/>
              <a:defRPr b="0" i="0" sz="1100" u="none" cap="none" strike="noStrike">
                <a:solidFill>
                  <a:schemeClr val="dk2"/>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5" name="Google Shape;85;p13"/>
          <p:cNvSpPr txBox="1"/>
          <p:nvPr>
            <p:ph idx="10" type="dt"/>
          </p:nvPr>
        </p:nvSpPr>
        <p:spPr>
          <a:xfrm>
            <a:off x="512690" y="4661902"/>
            <a:ext cx="2882834" cy="312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6" name="Google Shape;86;p13"/>
          <p:cNvSpPr txBox="1"/>
          <p:nvPr>
            <p:ph idx="11" type="ftr"/>
          </p:nvPr>
        </p:nvSpPr>
        <p:spPr>
          <a:xfrm>
            <a:off x="518308" y="177273"/>
            <a:ext cx="3086100" cy="312845"/>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7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7" name="Google Shape;87;p13"/>
          <p:cNvSpPr txBox="1"/>
          <p:nvPr>
            <p:ph idx="12" type="sldNum"/>
          </p:nvPr>
        </p:nvSpPr>
        <p:spPr>
          <a:xfrm>
            <a:off x="8252737" y="4661902"/>
            <a:ext cx="734363" cy="312844"/>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700"/>
              <a:buFont typeface="Arial"/>
              <a:buNone/>
              <a:defRPr b="0" i="0" sz="7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88" name="Google Shape;88;p13"/>
          <p:cNvSpPr/>
          <p:nvPr/>
        </p:nvSpPr>
        <p:spPr>
          <a:xfrm rot="-8100000">
            <a:off x="-210820" y="1137161"/>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hyperlink" Target="https://www.diabetes.co.uk/wolfram-syndrome.htm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hyperlink" Target="https://thesnowfoundation.org/wolfram-syndrom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hyperlink" Target="https://thesnowfoundation.org/wolfram-syndrom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hyperlink" Target="https://doi.org/10.1177/26330040211039518"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hyperlink" Target="https://biotecharticles.com/Genetics-Article/Sanger-Sequencing-Chain-termination-method-of-DNA-Sequencing-3937.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hyperlink" Target="https://en.wikipedia.org/wiki/Respiratory_cente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hyperlink" Target="https://pubchem.ncbi.nlm.nih.gov/compound/Tauroursodeoxycholic-acid" TargetMode="External"/><Relationship Id="rId5" Type="http://schemas.openxmlformats.org/officeDocument/2006/relationships/image" Target="../media/image20.png"/><Relationship Id="rId6" Type="http://schemas.openxmlformats.org/officeDocument/2006/relationships/hyperlink" Target="https://www.amazon.com/Nutricost-Tudca-250mg-Capsules-Tauroursodeoxycholic/dp/B01A68H2BA"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hyperlink" Target="https://www.sralab.org/sites/default/files/inline-images/Care%20Team%20Graphic_Circle%20%281%29.png" TargetMode="Externa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2.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g"/><Relationship Id="rId7" Type="http://schemas.openxmlformats.org/officeDocument/2006/relationships/hyperlink" Target="https://www.youtube.com/watch?v=XejfWrqgLO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hyperlink" Target="https://doi.org/10.1016/s0140-6736(95)92473-6" TargetMode="External"/><Relationship Id="rId4" Type="http://schemas.openxmlformats.org/officeDocument/2006/relationships/hyperlink" Target="https://my.clevelandclinic.org/health/diseases/24044-wolfram-syndrome" TargetMode="External"/><Relationship Id="rId5" Type="http://schemas.openxmlformats.org/officeDocument/2006/relationships/hyperlink" Target="https://www.elliewhitefoundation.org/gallery" TargetMode="External"/><Relationship Id="rId6" Type="http://schemas.openxmlformats.org/officeDocument/2006/relationships/hyperlink" Target="https://doi.org/10.1016/j.neubiorev.2020.09.011" TargetMode="External"/><Relationship Id="rId7" Type="http://schemas.openxmlformats.org/officeDocument/2006/relationships/hyperlink" Target="https://doi.org/10.1177/26330040211039518"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hyperlink" Target="https://www.ncbi.nlm.nih.gov/pmc/articles/PMC8949990/" TargetMode="External"/><Relationship Id="rId4" Type="http://schemas.openxmlformats.org/officeDocument/2006/relationships/hyperlink" Target="https://doi.org/10.1186/s13023-019-1260-9" TargetMode="External"/><Relationship Id="rId5" Type="http://schemas.openxmlformats.org/officeDocument/2006/relationships/hyperlink" Target="https://doi.org/10.1007/s11892-015-0702-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hyperlink" Target="https://kidshealth.org/en/teens/genes-genetic-disorders.html" TargetMode="External"/><Relationship Id="rId6" Type="http://schemas.openxmlformats.org/officeDocument/2006/relationships/hyperlink" Target="https://www.rmpbs.org/blogs/rocky-mountain-pbs/ellie-white-wolfram-syndrom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hyperlink" Target="https://www.osmosis.org/learn/Endocrine_system:_Diabetes_mellitu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hyperlink" Target="https://gene.vision/knowledge-base/dominant-optic-atrophy-for-patients/" TargetMode="External"/><Relationship Id="rId5" Type="http://schemas.openxmlformats.org/officeDocument/2006/relationships/hyperlink" Target="https://gene.vision/knowledge-base/dominant-optic-atrophy-for-patient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hyperlink" Target="https://www.hearingtracker.com/hearing-loss/sensorineural-hearing-los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hyperlink" Target="https://www.osmosis.org/learn/Diabetes_insipidus:_Nursing_Process_%28ADPIE%29"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hyperlink" Target="https://thesnowfoundation.org/wolfram-syndrom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hyperlink" Target="https://thesnowfoundation.org/wolfram-syndrom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9" name="Shape 359"/>
        <p:cNvGrpSpPr/>
        <p:nvPr/>
      </p:nvGrpSpPr>
      <p:grpSpPr>
        <a:xfrm>
          <a:off x="0" y="0"/>
          <a:ext cx="0" cy="0"/>
          <a:chOff x="0" y="0"/>
          <a:chExt cx="0" cy="0"/>
        </a:xfrm>
      </p:grpSpPr>
      <p:grpSp>
        <p:nvGrpSpPr>
          <p:cNvPr id="360" name="Google Shape;360;p25"/>
          <p:cNvGrpSpPr/>
          <p:nvPr/>
        </p:nvGrpSpPr>
        <p:grpSpPr>
          <a:xfrm>
            <a:off x="-4660" y="-1"/>
            <a:ext cx="9161120" cy="5143500"/>
            <a:chOff x="-6214" y="-1"/>
            <a:chExt cx="12214827" cy="6858000"/>
          </a:xfrm>
        </p:grpSpPr>
        <p:cxnSp>
          <p:nvCxnSpPr>
            <p:cNvPr id="361" name="Google Shape;361;p25"/>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62" name="Google Shape;362;p25"/>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63" name="Google Shape;363;p25"/>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64" name="Google Shape;364;p25"/>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65" name="Google Shape;365;p25"/>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66" name="Google Shape;366;p25"/>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67" name="Google Shape;367;p25"/>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68" name="Google Shape;368;p25"/>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69" name="Google Shape;369;p25"/>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70" name="Google Shape;370;p25"/>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71" name="Google Shape;371;p25"/>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72" name="Google Shape;372;p25"/>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73" name="Google Shape;373;p25"/>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74" name="Google Shape;374;p25"/>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75" name="Google Shape;375;p25"/>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76" name="Google Shape;376;p25"/>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77" name="Google Shape;377;p25"/>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78" name="Google Shape;378;p25"/>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79" name="Google Shape;379;p25"/>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80" name="Google Shape;380;p25"/>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81" name="Google Shape;381;p25"/>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82" name="Google Shape;382;p25"/>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83" name="Google Shape;383;p25"/>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84" name="Google Shape;384;p25"/>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85" name="Google Shape;385;p25"/>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86" name="Google Shape;386;p25"/>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87" name="Google Shape;387;p25"/>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88" name="Google Shape;388;p25"/>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89" name="Google Shape;389;p25"/>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90" name="Google Shape;390;p25"/>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91" name="Google Shape;391;p25"/>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392" name="Google Shape;392;p25"/>
          <p:cNvSpPr/>
          <p:nvPr/>
        </p:nvSpPr>
        <p:spPr>
          <a:xfrm rot="-8100000">
            <a:off x="-210820" y="1137161"/>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93" name="Google Shape;393;p25"/>
          <p:cNvSpPr/>
          <p:nvPr/>
        </p:nvSpPr>
        <p:spPr>
          <a:xfrm>
            <a:off x="0" y="0"/>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94" name="Google Shape;394;p25"/>
          <p:cNvGrpSpPr/>
          <p:nvPr/>
        </p:nvGrpSpPr>
        <p:grpSpPr>
          <a:xfrm>
            <a:off x="-4660" y="-1"/>
            <a:ext cx="9161120" cy="5143500"/>
            <a:chOff x="-6214" y="-1"/>
            <a:chExt cx="12214827" cy="6858000"/>
          </a:xfrm>
        </p:grpSpPr>
        <p:cxnSp>
          <p:nvCxnSpPr>
            <p:cNvPr id="395" name="Google Shape;395;p25"/>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96" name="Google Shape;396;p25"/>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97" name="Google Shape;397;p25"/>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98" name="Google Shape;398;p25"/>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399" name="Google Shape;399;p25"/>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00" name="Google Shape;400;p25"/>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01" name="Google Shape;401;p25"/>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02" name="Google Shape;402;p25"/>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03" name="Google Shape;403;p25"/>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04" name="Google Shape;404;p25"/>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05" name="Google Shape;405;p25"/>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06" name="Google Shape;406;p25"/>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07" name="Google Shape;407;p25"/>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08" name="Google Shape;408;p25"/>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09" name="Google Shape;409;p25"/>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10" name="Google Shape;410;p25"/>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11" name="Google Shape;411;p25"/>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12" name="Google Shape;412;p25"/>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13" name="Google Shape;413;p25"/>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14" name="Google Shape;414;p25"/>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15" name="Google Shape;415;p25"/>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16" name="Google Shape;416;p25"/>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17" name="Google Shape;417;p25"/>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18" name="Google Shape;418;p25"/>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19" name="Google Shape;419;p25"/>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20" name="Google Shape;420;p25"/>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21" name="Google Shape;421;p25"/>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22" name="Google Shape;422;p25"/>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23" name="Google Shape;423;p25"/>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24" name="Google Shape;424;p25"/>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25" name="Google Shape;425;p25"/>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426" name="Google Shape;426;p25"/>
          <p:cNvSpPr/>
          <p:nvPr/>
        </p:nvSpPr>
        <p:spPr>
          <a:xfrm rot="-8100000">
            <a:off x="-210820" y="1544320"/>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27" name="Google Shape;427;p25"/>
          <p:cNvSpPr txBox="1"/>
          <p:nvPr>
            <p:ph type="ctrTitle"/>
          </p:nvPr>
        </p:nvSpPr>
        <p:spPr>
          <a:xfrm>
            <a:off x="518309" y="544464"/>
            <a:ext cx="3311441" cy="1410884"/>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chemeClr val="dk2"/>
              </a:buClr>
              <a:buSzPts val="3300"/>
              <a:buFont typeface="Arial"/>
              <a:buNone/>
            </a:pPr>
            <a:r>
              <a:rPr lang="en" sz="3300"/>
              <a:t>Wolfram Syndrome</a:t>
            </a:r>
            <a:endParaRPr/>
          </a:p>
        </p:txBody>
      </p:sp>
      <p:sp>
        <p:nvSpPr>
          <p:cNvPr id="428" name="Google Shape;428;p25"/>
          <p:cNvSpPr txBox="1"/>
          <p:nvPr>
            <p:ph idx="1" type="subTitle"/>
          </p:nvPr>
        </p:nvSpPr>
        <p:spPr>
          <a:xfrm>
            <a:off x="518308" y="2164588"/>
            <a:ext cx="3392386" cy="2457618"/>
          </a:xfrm>
          <a:prstGeom prst="rect">
            <a:avLst/>
          </a:prstGeom>
          <a:noFill/>
          <a:ln>
            <a:noFill/>
          </a:ln>
        </p:spPr>
        <p:txBody>
          <a:bodyPr anchorCtr="0" anchor="t" bIns="34275" lIns="68575" spcFirstLastPara="1" rIns="68575" wrap="square" tIns="34275">
            <a:normAutofit/>
          </a:bodyPr>
          <a:lstStyle/>
          <a:p>
            <a:pPr indent="0" lvl="0" marL="0" rtl="0" algn="l">
              <a:lnSpc>
                <a:spcPct val="100000"/>
              </a:lnSpc>
              <a:spcBef>
                <a:spcPts val="0"/>
              </a:spcBef>
              <a:spcAft>
                <a:spcPts val="0"/>
              </a:spcAft>
              <a:buSzPts val="1200"/>
              <a:buNone/>
            </a:pPr>
            <a:r>
              <a:rPr lang="en" sz="1700"/>
              <a:t>BIO 2116: Pathophysiology </a:t>
            </a:r>
            <a:endParaRPr/>
          </a:p>
          <a:p>
            <a:pPr indent="0" lvl="0" marL="0" rtl="0" algn="l">
              <a:lnSpc>
                <a:spcPct val="100000"/>
              </a:lnSpc>
              <a:spcBef>
                <a:spcPts val="800"/>
              </a:spcBef>
              <a:spcAft>
                <a:spcPts val="0"/>
              </a:spcAft>
              <a:buSzPts val="1200"/>
              <a:buNone/>
            </a:pPr>
            <a:r>
              <a:rPr lang="en" sz="1700"/>
              <a:t>Dr. Wilcox</a:t>
            </a:r>
            <a:endParaRPr/>
          </a:p>
          <a:p>
            <a:pPr indent="0" lvl="0" marL="0" rtl="0" algn="l">
              <a:lnSpc>
                <a:spcPct val="100000"/>
              </a:lnSpc>
              <a:spcBef>
                <a:spcPts val="800"/>
              </a:spcBef>
              <a:spcAft>
                <a:spcPts val="0"/>
              </a:spcAft>
              <a:buSzPts val="1200"/>
              <a:buNone/>
            </a:pPr>
            <a:r>
              <a:t/>
            </a:r>
            <a:endParaRPr sz="1700"/>
          </a:p>
          <a:p>
            <a:pPr indent="0" lvl="0" marL="0" rtl="0" algn="l">
              <a:lnSpc>
                <a:spcPct val="100000"/>
              </a:lnSpc>
              <a:spcBef>
                <a:spcPts val="800"/>
              </a:spcBef>
              <a:spcAft>
                <a:spcPts val="0"/>
              </a:spcAft>
              <a:buSzPts val="1200"/>
              <a:buNone/>
            </a:pPr>
            <a:r>
              <a:rPr b="1" lang="en" sz="1700"/>
              <a:t>Project members:</a:t>
            </a:r>
            <a:endParaRPr/>
          </a:p>
          <a:p>
            <a:pPr indent="0" lvl="0" marL="0" rtl="0" algn="l">
              <a:lnSpc>
                <a:spcPct val="100000"/>
              </a:lnSpc>
              <a:spcBef>
                <a:spcPts val="800"/>
              </a:spcBef>
              <a:spcAft>
                <a:spcPts val="0"/>
              </a:spcAft>
              <a:buSzPts val="1100"/>
              <a:buNone/>
            </a:pPr>
            <a:r>
              <a:rPr lang="en" sz="1500"/>
              <a:t>Charlotte Babcock, Jennifer Cronin, Garrett Dullin-Gonzalez, Brenda Perez Cruz, Shannon Wondrow</a:t>
            </a:r>
            <a:endParaRPr sz="1500"/>
          </a:p>
          <a:p>
            <a:pPr indent="76200" lvl="0" marL="0" rtl="0" algn="l">
              <a:lnSpc>
                <a:spcPct val="100000"/>
              </a:lnSpc>
              <a:spcBef>
                <a:spcPts val="800"/>
              </a:spcBef>
              <a:spcAft>
                <a:spcPts val="0"/>
              </a:spcAft>
              <a:buSzPts val="1200"/>
              <a:buFont typeface="Noto Sans Symbols"/>
              <a:buNone/>
            </a:pPr>
            <a:r>
              <a:t/>
            </a:r>
            <a:endParaRPr sz="1700"/>
          </a:p>
          <a:p>
            <a:pPr indent="76200" lvl="0" marL="0" rtl="0" algn="l">
              <a:lnSpc>
                <a:spcPct val="100000"/>
              </a:lnSpc>
              <a:spcBef>
                <a:spcPts val="800"/>
              </a:spcBef>
              <a:spcAft>
                <a:spcPts val="0"/>
              </a:spcAft>
              <a:buSzPts val="1200"/>
              <a:buFont typeface="Noto Sans Symbols"/>
              <a:buNone/>
            </a:pPr>
            <a:r>
              <a:t/>
            </a:r>
            <a:endParaRPr sz="1700"/>
          </a:p>
        </p:txBody>
      </p:sp>
      <p:pic>
        <p:nvPicPr>
          <p:cNvPr descr="Wolfram Syndrome - Symptoms, Features, Causes, Treatment" id="429" name="Google Shape;429;p25"/>
          <p:cNvPicPr preferRelativeResize="0"/>
          <p:nvPr/>
        </p:nvPicPr>
        <p:blipFill rotWithShape="1">
          <a:blip r:embed="rId3">
            <a:alphaModFix/>
          </a:blip>
          <a:srcRect b="0" l="18581" r="0" t="0"/>
          <a:stretch/>
        </p:blipFill>
        <p:spPr>
          <a:xfrm>
            <a:off x="4048980" y="664731"/>
            <a:ext cx="4807678" cy="3814038"/>
          </a:xfrm>
          <a:prstGeom prst="rect">
            <a:avLst/>
          </a:prstGeom>
          <a:noFill/>
          <a:ln>
            <a:noFill/>
          </a:ln>
        </p:spPr>
      </p:pic>
      <p:sp>
        <p:nvSpPr>
          <p:cNvPr id="430" name="Google Shape;430;p25"/>
          <p:cNvSpPr txBox="1"/>
          <p:nvPr/>
        </p:nvSpPr>
        <p:spPr>
          <a:xfrm>
            <a:off x="5087185" y="4478775"/>
            <a:ext cx="2731275" cy="276975"/>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900"/>
              <a:buFont typeface="Arial"/>
              <a:buNone/>
            </a:pPr>
            <a:r>
              <a:rPr b="0" i="0" lang="en" sz="900" u="sng" cap="none" strike="noStrike">
                <a:solidFill>
                  <a:schemeClr val="hlink"/>
                </a:solidFill>
                <a:latin typeface="Calibri"/>
                <a:ea typeface="Calibri"/>
                <a:cs typeface="Calibri"/>
                <a:sym typeface="Calibri"/>
                <a:hlinkClick r:id="rId4"/>
              </a:rPr>
              <a:t>https://www.diabetes.co.uk/wolfram-syndrome.html</a:t>
            </a:r>
            <a:r>
              <a:rPr b="0" i="0" lang="en" sz="900" u="none" cap="none" strike="noStrike">
                <a:solidFill>
                  <a:schemeClr val="dk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34"/>
          <p:cNvSpPr txBox="1"/>
          <p:nvPr>
            <p:ph type="title"/>
          </p:nvPr>
        </p:nvSpPr>
        <p:spPr>
          <a:xfrm>
            <a:off x="427144" y="229669"/>
            <a:ext cx="5607000" cy="788625"/>
          </a:xfrm>
          <a:prstGeom prst="rect">
            <a:avLst/>
          </a:prstGeom>
          <a:noFill/>
          <a:ln>
            <a:noFill/>
          </a:ln>
        </p:spPr>
        <p:txBody>
          <a:bodyPr anchorCtr="0" anchor="b" bIns="34275" lIns="68575" spcFirstLastPara="1" rIns="68575" wrap="square" tIns="34275">
            <a:normAutofit fontScale="90000"/>
          </a:bodyPr>
          <a:lstStyle/>
          <a:p>
            <a:pPr indent="0" lvl="0" marL="0" rtl="0" algn="l">
              <a:lnSpc>
                <a:spcPct val="100000"/>
              </a:lnSpc>
              <a:spcBef>
                <a:spcPts val="0"/>
              </a:spcBef>
              <a:spcAft>
                <a:spcPts val="0"/>
              </a:spcAft>
              <a:buSzPct val="45454"/>
              <a:buNone/>
            </a:pPr>
            <a:r>
              <a:rPr lang="en"/>
              <a:t>Pathophysiology of Wolfram Syndrome</a:t>
            </a:r>
            <a:endParaRPr/>
          </a:p>
        </p:txBody>
      </p:sp>
      <p:pic>
        <p:nvPicPr>
          <p:cNvPr id="767" name="Google Shape;767;p34"/>
          <p:cNvPicPr preferRelativeResize="0"/>
          <p:nvPr/>
        </p:nvPicPr>
        <p:blipFill rotWithShape="1">
          <a:blip r:embed="rId3">
            <a:alphaModFix/>
          </a:blip>
          <a:srcRect b="0" l="0" r="0" t="0"/>
          <a:stretch/>
        </p:blipFill>
        <p:spPr>
          <a:xfrm>
            <a:off x="6662475" y="144694"/>
            <a:ext cx="2274806" cy="4825538"/>
          </a:xfrm>
          <a:prstGeom prst="rect">
            <a:avLst/>
          </a:prstGeom>
          <a:noFill/>
          <a:ln>
            <a:noFill/>
          </a:ln>
        </p:spPr>
      </p:pic>
      <p:sp>
        <p:nvSpPr>
          <p:cNvPr id="768" name="Google Shape;768;p34"/>
          <p:cNvSpPr txBox="1"/>
          <p:nvPr/>
        </p:nvSpPr>
        <p:spPr>
          <a:xfrm>
            <a:off x="427144" y="1018294"/>
            <a:ext cx="6047775" cy="3799800"/>
          </a:xfrm>
          <a:prstGeom prst="rect">
            <a:avLst/>
          </a:prstGeom>
          <a:noFill/>
          <a:ln>
            <a:noFill/>
          </a:ln>
        </p:spPr>
        <p:txBody>
          <a:bodyPr anchorCtr="0" anchor="t" bIns="68575" lIns="68575" spcFirstLastPara="1" rIns="68575" wrap="square" tIns="68575">
            <a:noAutofit/>
          </a:bodyPr>
          <a:lstStyle/>
          <a:p>
            <a:pPr indent="-254000" lvl="0" marL="342900" marR="0" rtl="0" algn="l">
              <a:lnSpc>
                <a:spcPct val="115000"/>
              </a:lnSpc>
              <a:spcBef>
                <a:spcPts val="80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Normally, WFS1 gene helps to regulate the homeostasis of the Endoplasmic Reticulum (ER) as well as Calcium balance in the cells and in the Mitochondria</a:t>
            </a:r>
            <a:endParaRPr b="0" i="0" sz="1400" u="none" cap="none" strike="noStrike">
              <a:solidFill>
                <a:srgbClr val="000000"/>
              </a:solidFill>
              <a:latin typeface="Arial"/>
              <a:ea typeface="Arial"/>
              <a:cs typeface="Arial"/>
              <a:sym typeface="Arial"/>
            </a:endParaRPr>
          </a:p>
          <a:p>
            <a:pPr indent="-254000" lvl="0" marL="342900" marR="0" rtl="0" algn="l">
              <a:lnSpc>
                <a:spcPct val="115000"/>
              </a:lnSpc>
              <a:spcBef>
                <a:spcPts val="80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mRNA information delivered to ER where WFS1 aids in the folding of final protein product</a:t>
            </a:r>
            <a:endParaRPr b="0" i="0" sz="1400" u="none" cap="none" strike="noStrike">
              <a:solidFill>
                <a:srgbClr val="000000"/>
              </a:solidFill>
              <a:latin typeface="Arial"/>
              <a:ea typeface="Arial"/>
              <a:cs typeface="Arial"/>
              <a:sym typeface="Arial"/>
            </a:endParaRPr>
          </a:p>
          <a:p>
            <a:pPr indent="-254000" lvl="0" marL="342900" marR="0" rtl="0" algn="l">
              <a:lnSpc>
                <a:spcPct val="115000"/>
              </a:lnSpc>
              <a:spcBef>
                <a:spcPts val="80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If there is an issue with the protein folding cells initiate Unfolded Protein Response (UPR)</a:t>
            </a:r>
            <a:endParaRPr b="0" i="0" sz="1400" u="none" cap="none" strike="noStrike">
              <a:solidFill>
                <a:srgbClr val="000000"/>
              </a:solidFill>
              <a:latin typeface="Arial"/>
              <a:ea typeface="Arial"/>
              <a:cs typeface="Arial"/>
              <a:sym typeface="Arial"/>
            </a:endParaRPr>
          </a:p>
          <a:p>
            <a:pPr indent="-254000" lvl="0" marL="342900" marR="0" rtl="0" algn="l">
              <a:lnSpc>
                <a:spcPct val="115000"/>
              </a:lnSpc>
              <a:spcBef>
                <a:spcPts val="80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this cascade uses other regulating proteins like Activating Transcription Factor 6 (ATF6) which strengthens cells effort to properly fold proteins</a:t>
            </a:r>
            <a:endParaRPr b="0" i="0" sz="1400" u="none" cap="none" strike="noStrike">
              <a:solidFill>
                <a:srgbClr val="000000"/>
              </a:solidFill>
              <a:latin typeface="Arial"/>
              <a:ea typeface="Arial"/>
              <a:cs typeface="Arial"/>
              <a:sym typeface="Arial"/>
            </a:endParaRPr>
          </a:p>
          <a:p>
            <a:pPr indent="-254000" lvl="0" marL="342900" marR="0" rtl="0" algn="l">
              <a:lnSpc>
                <a:spcPct val="115000"/>
              </a:lnSpc>
              <a:spcBef>
                <a:spcPts val="80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Another regulator, HMG-CoA reductase degradation protein 1 (Hrd1) which helps to breakdown any misfolded ER proteins in the cell. </a:t>
            </a:r>
            <a:endParaRPr b="0" i="0" sz="1400" u="none" cap="none" strike="noStrike">
              <a:solidFill>
                <a:srgbClr val="000000"/>
              </a:solidFill>
              <a:latin typeface="Arial"/>
              <a:ea typeface="Arial"/>
              <a:cs typeface="Arial"/>
              <a:sym typeface="Arial"/>
            </a:endParaRPr>
          </a:p>
          <a:p>
            <a:pPr indent="-254000" lvl="0" marL="342900" marR="0" rtl="0" algn="l">
              <a:lnSpc>
                <a:spcPct val="115000"/>
              </a:lnSpc>
              <a:spcBef>
                <a:spcPts val="80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This process allows cell to remain in homeostasis</a:t>
            </a:r>
            <a:endParaRPr b="0" i="0" sz="1400" u="none" cap="none" strike="noStrike">
              <a:solidFill>
                <a:srgbClr val="000000"/>
              </a:solidFill>
              <a:latin typeface="Arial"/>
              <a:ea typeface="Arial"/>
              <a:cs typeface="Arial"/>
              <a:sym typeface="Arial"/>
            </a:endParaRPr>
          </a:p>
          <a:p>
            <a:pPr indent="-254000" lvl="0" marL="342900" marR="0" rtl="0" algn="l">
              <a:lnSpc>
                <a:spcPct val="115000"/>
              </a:lnSpc>
              <a:spcBef>
                <a:spcPts val="80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**normal cell process pictured right**</a:t>
            </a:r>
            <a:endParaRPr b="0" i="0" sz="1400" u="none" cap="none" strike="noStrike">
              <a:solidFill>
                <a:srgbClr val="000000"/>
              </a:solidFill>
              <a:latin typeface="Arial"/>
              <a:ea typeface="Arial"/>
              <a:cs typeface="Arial"/>
              <a:sym typeface="Arial"/>
            </a:endParaRPr>
          </a:p>
        </p:txBody>
      </p:sp>
      <p:sp>
        <p:nvSpPr>
          <p:cNvPr id="769" name="Google Shape;769;p34"/>
          <p:cNvSpPr txBox="1"/>
          <p:nvPr/>
        </p:nvSpPr>
        <p:spPr>
          <a:xfrm>
            <a:off x="6674879" y="4716206"/>
            <a:ext cx="2250000" cy="254025"/>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Arial"/>
                <a:ea typeface="Arial"/>
                <a:cs typeface="Arial"/>
                <a:sym typeface="Arial"/>
                <a:hlinkClick r:id="rId4"/>
              </a:rPr>
              <a:t>https://thesnowfoundation.org/wolfram-syndrome/</a:t>
            </a:r>
            <a:r>
              <a:rPr b="0" i="0" lang="en" sz="800" u="none" cap="none" strike="noStrike">
                <a:solidFill>
                  <a:srgbClr val="000000"/>
                </a:solidFill>
                <a:latin typeface="Arial"/>
                <a:ea typeface="Arial"/>
                <a:cs typeface="Arial"/>
                <a:sym typeface="Arial"/>
              </a:rPr>
              <a:t> </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35"/>
          <p:cNvSpPr txBox="1"/>
          <p:nvPr>
            <p:ph type="title"/>
          </p:nvPr>
        </p:nvSpPr>
        <p:spPr>
          <a:xfrm>
            <a:off x="562800" y="184538"/>
            <a:ext cx="5831100" cy="108180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SzPts val="1400"/>
              <a:buNone/>
            </a:pPr>
            <a:r>
              <a:rPr lang="en"/>
              <a:t>Pathophysiology of Wolfram Syndrome Cont’d</a:t>
            </a:r>
            <a:endParaRPr/>
          </a:p>
        </p:txBody>
      </p:sp>
      <p:sp>
        <p:nvSpPr>
          <p:cNvPr id="776" name="Google Shape;776;p35"/>
          <p:cNvSpPr txBox="1"/>
          <p:nvPr>
            <p:ph idx="1" type="body"/>
          </p:nvPr>
        </p:nvSpPr>
        <p:spPr>
          <a:xfrm>
            <a:off x="439763" y="1393669"/>
            <a:ext cx="5954175" cy="3446100"/>
          </a:xfrm>
          <a:prstGeom prst="rect">
            <a:avLst/>
          </a:prstGeom>
          <a:noFill/>
          <a:ln>
            <a:noFill/>
          </a:ln>
        </p:spPr>
        <p:txBody>
          <a:bodyPr anchorCtr="0" anchor="t" bIns="34275" lIns="68575" spcFirstLastPara="1" rIns="68575" wrap="square" tIns="34275">
            <a:normAutofit/>
          </a:bodyPr>
          <a:lstStyle/>
          <a:p>
            <a:pPr indent="-228600" lvl="0" marL="342900" rtl="0" algn="l">
              <a:lnSpc>
                <a:spcPct val="115000"/>
              </a:lnSpc>
              <a:spcBef>
                <a:spcPts val="800"/>
              </a:spcBef>
              <a:spcAft>
                <a:spcPts val="0"/>
              </a:spcAft>
              <a:buSzPts val="1000"/>
              <a:buChar char="▪"/>
            </a:pPr>
            <a:r>
              <a:rPr lang="en"/>
              <a:t>In a patient with Wolfram syndrome, the WFS1 is defective</a:t>
            </a:r>
            <a:endParaRPr/>
          </a:p>
          <a:p>
            <a:pPr indent="-228600" lvl="0" marL="342900" rtl="0" algn="l">
              <a:lnSpc>
                <a:spcPct val="115000"/>
              </a:lnSpc>
              <a:spcBef>
                <a:spcPts val="0"/>
              </a:spcBef>
              <a:spcAft>
                <a:spcPts val="0"/>
              </a:spcAft>
              <a:buSzPts val="1000"/>
              <a:buChar char="▪"/>
            </a:pPr>
            <a:r>
              <a:rPr lang="en"/>
              <a:t>mRNA brought to the ER has a harder time producing properly folded proteins </a:t>
            </a:r>
            <a:endParaRPr/>
          </a:p>
          <a:p>
            <a:pPr indent="-228600" lvl="0" marL="342900" rtl="0" algn="l">
              <a:lnSpc>
                <a:spcPct val="115000"/>
              </a:lnSpc>
              <a:spcBef>
                <a:spcPts val="0"/>
              </a:spcBef>
              <a:spcAft>
                <a:spcPts val="0"/>
              </a:spcAft>
              <a:buSzPts val="1000"/>
              <a:buChar char="▪"/>
            </a:pPr>
            <a:r>
              <a:rPr lang="en"/>
              <a:t>the UPR is initiated to try and maintain homeostasis</a:t>
            </a:r>
            <a:endParaRPr/>
          </a:p>
          <a:p>
            <a:pPr indent="-228600" lvl="0" marL="342900" rtl="0" algn="l">
              <a:lnSpc>
                <a:spcPct val="115000"/>
              </a:lnSpc>
              <a:spcBef>
                <a:spcPts val="0"/>
              </a:spcBef>
              <a:spcAft>
                <a:spcPts val="0"/>
              </a:spcAft>
              <a:buSzPts val="1000"/>
              <a:buChar char="▪"/>
            </a:pPr>
            <a:r>
              <a:rPr lang="en"/>
              <a:t>ER homeostasis is not achieved and UPR is continually activated</a:t>
            </a:r>
            <a:endParaRPr/>
          </a:p>
          <a:p>
            <a:pPr indent="-228600" lvl="0" marL="342900" rtl="0" algn="l">
              <a:lnSpc>
                <a:spcPct val="115000"/>
              </a:lnSpc>
              <a:spcBef>
                <a:spcPts val="0"/>
              </a:spcBef>
              <a:spcAft>
                <a:spcPts val="0"/>
              </a:spcAft>
              <a:buSzPts val="1000"/>
              <a:buChar char="▪"/>
            </a:pPr>
            <a:r>
              <a:rPr lang="en"/>
              <a:t>cell produces regulators that initiate cell apoptosis, like C/EMB homologous protein (CHOP)</a:t>
            </a:r>
            <a:endParaRPr/>
          </a:p>
          <a:p>
            <a:pPr indent="-228600" lvl="1" marL="685800" rtl="0" algn="l">
              <a:lnSpc>
                <a:spcPct val="115000"/>
              </a:lnSpc>
              <a:spcBef>
                <a:spcPts val="0"/>
              </a:spcBef>
              <a:spcAft>
                <a:spcPts val="0"/>
              </a:spcAft>
              <a:buSzPts val="1000"/>
              <a:buChar char="▪"/>
            </a:pPr>
            <a:r>
              <a:rPr lang="en"/>
              <a:t>when enough of this regulator is present, the cell initiates cell apoptosis</a:t>
            </a:r>
            <a:endParaRPr/>
          </a:p>
          <a:p>
            <a:pPr indent="-228600" lvl="0" marL="342900" rtl="0" algn="l">
              <a:lnSpc>
                <a:spcPct val="115000"/>
              </a:lnSpc>
              <a:spcBef>
                <a:spcPts val="0"/>
              </a:spcBef>
              <a:spcAft>
                <a:spcPts val="0"/>
              </a:spcAft>
              <a:buSzPts val="1000"/>
              <a:buChar char="▪"/>
            </a:pPr>
            <a:r>
              <a:rPr lang="en"/>
              <a:t>This process is proliferated over and over again in cells in the body leading to presentation and progression of symptoms</a:t>
            </a:r>
            <a:endParaRPr/>
          </a:p>
        </p:txBody>
      </p:sp>
      <p:sp>
        <p:nvSpPr>
          <p:cNvPr id="777" name="Google Shape;777;p35"/>
          <p:cNvSpPr txBox="1"/>
          <p:nvPr/>
        </p:nvSpPr>
        <p:spPr>
          <a:xfrm>
            <a:off x="7346906" y="1454944"/>
            <a:ext cx="1192500" cy="30015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78" name="Google Shape;778;p35"/>
          <p:cNvPicPr preferRelativeResize="0"/>
          <p:nvPr/>
        </p:nvPicPr>
        <p:blipFill rotWithShape="1">
          <a:blip r:embed="rId3">
            <a:alphaModFix/>
          </a:blip>
          <a:srcRect b="0" l="0" r="0" t="0"/>
          <a:stretch/>
        </p:blipFill>
        <p:spPr>
          <a:xfrm>
            <a:off x="6908588" y="184538"/>
            <a:ext cx="2131069" cy="4772307"/>
          </a:xfrm>
          <a:prstGeom prst="rect">
            <a:avLst/>
          </a:prstGeom>
          <a:noFill/>
          <a:ln>
            <a:noFill/>
          </a:ln>
        </p:spPr>
      </p:pic>
      <p:sp>
        <p:nvSpPr>
          <p:cNvPr id="779" name="Google Shape;779;p35"/>
          <p:cNvSpPr txBox="1"/>
          <p:nvPr/>
        </p:nvSpPr>
        <p:spPr>
          <a:xfrm>
            <a:off x="6849122" y="4702819"/>
            <a:ext cx="2250000" cy="254025"/>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Times New Roman"/>
                <a:ea typeface="Times New Roman"/>
                <a:cs typeface="Times New Roman"/>
                <a:sym typeface="Times New Roman"/>
                <a:hlinkClick r:id="rId4"/>
              </a:rPr>
              <a:t>https://thesnowfoundation.org/wolfram-syndrome/</a:t>
            </a:r>
            <a:r>
              <a:rPr b="0" i="0" lang="en" sz="800" u="none" cap="none" strike="noStrike">
                <a:solidFill>
                  <a:schemeClr val="dk1"/>
                </a:solidFill>
                <a:latin typeface="Times New Roman"/>
                <a:ea typeface="Times New Roman"/>
                <a:cs typeface="Times New Roman"/>
                <a:sym typeface="Times New Roman"/>
              </a:rPr>
              <a:t> </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36"/>
          <p:cNvSpPr txBox="1"/>
          <p:nvPr>
            <p:ph type="title"/>
          </p:nvPr>
        </p:nvSpPr>
        <p:spPr>
          <a:xfrm>
            <a:off x="518306" y="287738"/>
            <a:ext cx="3332700" cy="897525"/>
          </a:xfrm>
          <a:prstGeom prst="rect">
            <a:avLst/>
          </a:prstGeom>
          <a:noFill/>
          <a:ln>
            <a:noFill/>
          </a:ln>
        </p:spPr>
        <p:txBody>
          <a:bodyPr anchorCtr="0" anchor="b" bIns="34275" lIns="68575" spcFirstLastPara="1" rIns="68575" wrap="square" tIns="34275">
            <a:normAutofit fontScale="90000"/>
          </a:bodyPr>
          <a:lstStyle/>
          <a:p>
            <a:pPr indent="0" lvl="0" marL="0" rtl="0" algn="l">
              <a:lnSpc>
                <a:spcPct val="100000"/>
              </a:lnSpc>
              <a:spcBef>
                <a:spcPts val="0"/>
              </a:spcBef>
              <a:spcAft>
                <a:spcPts val="0"/>
              </a:spcAft>
              <a:buSzPct val="45454"/>
              <a:buNone/>
            </a:pPr>
            <a:r>
              <a:t/>
            </a:r>
            <a:endParaRPr/>
          </a:p>
          <a:p>
            <a:pPr indent="0" lvl="0" marL="0" rtl="0" algn="l">
              <a:lnSpc>
                <a:spcPct val="100000"/>
              </a:lnSpc>
              <a:spcBef>
                <a:spcPts val="0"/>
              </a:spcBef>
              <a:spcAft>
                <a:spcPts val="0"/>
              </a:spcAft>
              <a:buSzPct val="45454"/>
              <a:buNone/>
            </a:pPr>
            <a:r>
              <a:t/>
            </a:r>
            <a:endParaRPr/>
          </a:p>
          <a:p>
            <a:pPr indent="0" lvl="0" marL="0" rtl="0" algn="l">
              <a:lnSpc>
                <a:spcPct val="100000"/>
              </a:lnSpc>
              <a:spcBef>
                <a:spcPts val="0"/>
              </a:spcBef>
              <a:spcAft>
                <a:spcPts val="0"/>
              </a:spcAft>
              <a:buSzPct val="45454"/>
              <a:buNone/>
            </a:pPr>
            <a:r>
              <a:rPr lang="en"/>
              <a:t>Pathophysiology Cont’d</a:t>
            </a:r>
            <a:endParaRPr/>
          </a:p>
        </p:txBody>
      </p:sp>
      <p:sp>
        <p:nvSpPr>
          <p:cNvPr id="786" name="Google Shape;786;p36"/>
          <p:cNvSpPr txBox="1"/>
          <p:nvPr>
            <p:ph idx="1" type="body"/>
          </p:nvPr>
        </p:nvSpPr>
        <p:spPr>
          <a:xfrm>
            <a:off x="518306" y="1250869"/>
            <a:ext cx="3738375" cy="3813525"/>
          </a:xfrm>
          <a:prstGeom prst="rect">
            <a:avLst/>
          </a:prstGeom>
          <a:noFill/>
          <a:ln>
            <a:noFill/>
          </a:ln>
        </p:spPr>
        <p:txBody>
          <a:bodyPr anchorCtr="0" anchor="t" bIns="34275" lIns="68575" spcFirstLastPara="1" rIns="68575" wrap="square" tIns="34275">
            <a:noAutofit/>
          </a:bodyPr>
          <a:lstStyle/>
          <a:p>
            <a:pPr indent="-247650" lvl="0" marL="342900" rtl="0" algn="l">
              <a:lnSpc>
                <a:spcPct val="150000"/>
              </a:lnSpc>
              <a:spcBef>
                <a:spcPts val="0"/>
              </a:spcBef>
              <a:spcAft>
                <a:spcPts val="0"/>
              </a:spcAft>
              <a:buSzPts val="1300"/>
              <a:buChar char="▪"/>
            </a:pPr>
            <a:r>
              <a:rPr lang="en" sz="1300">
                <a:solidFill>
                  <a:schemeClr val="dk1"/>
                </a:solidFill>
              </a:rPr>
              <a:t>Mutation of WSF1 gene located within DNA</a:t>
            </a:r>
            <a:endParaRPr sz="1300">
              <a:solidFill>
                <a:schemeClr val="dk1"/>
              </a:solidFill>
            </a:endParaRPr>
          </a:p>
          <a:p>
            <a:pPr indent="-247650" lvl="0" marL="342900" rtl="0" algn="l">
              <a:lnSpc>
                <a:spcPct val="150000"/>
              </a:lnSpc>
              <a:spcBef>
                <a:spcPts val="0"/>
              </a:spcBef>
              <a:spcAft>
                <a:spcPts val="0"/>
              </a:spcAft>
              <a:buSzPts val="1300"/>
              <a:buChar char="▪"/>
            </a:pPr>
            <a:r>
              <a:rPr lang="en" sz="1300">
                <a:solidFill>
                  <a:schemeClr val="dk1"/>
                </a:solidFill>
              </a:rPr>
              <a:t>Deficiency of Ca^2+ in mitochondria causes phagocytosis, mitophagy</a:t>
            </a:r>
            <a:endParaRPr sz="1300">
              <a:solidFill>
                <a:schemeClr val="dk1"/>
              </a:solidFill>
            </a:endParaRPr>
          </a:p>
          <a:p>
            <a:pPr indent="-247650" lvl="0" marL="342900" rtl="0" algn="l">
              <a:lnSpc>
                <a:spcPct val="150000"/>
              </a:lnSpc>
              <a:spcBef>
                <a:spcPts val="0"/>
              </a:spcBef>
              <a:spcAft>
                <a:spcPts val="0"/>
              </a:spcAft>
              <a:buSzPts val="1300"/>
              <a:buChar char="▪"/>
            </a:pPr>
            <a:r>
              <a:rPr lang="en" sz="1300">
                <a:solidFill>
                  <a:schemeClr val="dk1"/>
                </a:solidFill>
              </a:rPr>
              <a:t>Lowered mitochondria function→ lower production of ATP </a:t>
            </a:r>
            <a:endParaRPr sz="1300">
              <a:solidFill>
                <a:schemeClr val="dk1"/>
              </a:solidFill>
            </a:endParaRPr>
          </a:p>
          <a:p>
            <a:pPr indent="-247650" lvl="0" marL="342900" rtl="0" algn="l">
              <a:lnSpc>
                <a:spcPct val="150000"/>
              </a:lnSpc>
              <a:spcBef>
                <a:spcPts val="0"/>
              </a:spcBef>
              <a:spcAft>
                <a:spcPts val="0"/>
              </a:spcAft>
              <a:buClr>
                <a:schemeClr val="dk1"/>
              </a:buClr>
              <a:buSzPts val="1300"/>
              <a:buChar char="▪"/>
            </a:pPr>
            <a:r>
              <a:rPr lang="en" sz="1300">
                <a:solidFill>
                  <a:schemeClr val="dk1"/>
                </a:solidFill>
              </a:rPr>
              <a:t>Dysregulated ER Ca2+ signaling</a:t>
            </a:r>
            <a:endParaRPr sz="1300">
              <a:solidFill>
                <a:schemeClr val="dk1"/>
              </a:solidFill>
            </a:endParaRPr>
          </a:p>
          <a:p>
            <a:pPr indent="-247650" lvl="0" marL="342900" rtl="0" algn="l">
              <a:lnSpc>
                <a:spcPct val="150000"/>
              </a:lnSpc>
              <a:spcBef>
                <a:spcPts val="0"/>
              </a:spcBef>
              <a:spcAft>
                <a:spcPts val="0"/>
              </a:spcAft>
              <a:buClr>
                <a:schemeClr val="dk1"/>
              </a:buClr>
              <a:buSzPts val="1300"/>
              <a:buChar char="▪"/>
            </a:pPr>
            <a:r>
              <a:rPr lang="en" sz="1300">
                <a:solidFill>
                  <a:schemeClr val="dk1"/>
                </a:solidFill>
              </a:rPr>
              <a:t>Ca</a:t>
            </a:r>
            <a:r>
              <a:rPr baseline="30000" lang="en" sz="1300">
                <a:solidFill>
                  <a:schemeClr val="dk1"/>
                </a:solidFill>
              </a:rPr>
              <a:t>2+ </a:t>
            </a:r>
            <a:r>
              <a:rPr lang="en" sz="1300">
                <a:solidFill>
                  <a:schemeClr val="dk1"/>
                </a:solidFill>
              </a:rPr>
              <a:t>leakage → apoptosis</a:t>
            </a:r>
            <a:endParaRPr sz="1300">
              <a:solidFill>
                <a:schemeClr val="dk1"/>
              </a:solidFill>
            </a:endParaRPr>
          </a:p>
          <a:p>
            <a:pPr indent="-247650" lvl="0" marL="342900" rtl="0" algn="l">
              <a:lnSpc>
                <a:spcPct val="150000"/>
              </a:lnSpc>
              <a:spcBef>
                <a:spcPts val="0"/>
              </a:spcBef>
              <a:spcAft>
                <a:spcPts val="0"/>
              </a:spcAft>
              <a:buClr>
                <a:schemeClr val="dk1"/>
              </a:buClr>
              <a:buSzPts val="1300"/>
              <a:buChar char="▪"/>
            </a:pPr>
            <a:r>
              <a:rPr lang="en" sz="1300">
                <a:solidFill>
                  <a:schemeClr val="dk1"/>
                </a:solidFill>
              </a:rPr>
              <a:t>ER stress → misfolded WFS1 protein</a:t>
            </a:r>
            <a:endParaRPr sz="1300">
              <a:solidFill>
                <a:schemeClr val="dk1"/>
              </a:solidFill>
            </a:endParaRPr>
          </a:p>
          <a:p>
            <a:pPr indent="-247650" lvl="0" marL="342900" rtl="0" algn="l">
              <a:lnSpc>
                <a:spcPct val="150000"/>
              </a:lnSpc>
              <a:spcBef>
                <a:spcPts val="0"/>
              </a:spcBef>
              <a:spcAft>
                <a:spcPts val="0"/>
              </a:spcAft>
              <a:buClr>
                <a:schemeClr val="dk1"/>
              </a:buClr>
              <a:buSzPts val="1300"/>
              <a:buChar char="▪"/>
            </a:pPr>
            <a:r>
              <a:rPr lang="en" sz="1300">
                <a:solidFill>
                  <a:schemeClr val="dk1"/>
                </a:solidFill>
              </a:rPr>
              <a:t>Misfolded WFS1 protein → apoptosis</a:t>
            </a:r>
            <a:endParaRPr sz="1300">
              <a:solidFill>
                <a:schemeClr val="dk1"/>
              </a:solidFill>
            </a:endParaRPr>
          </a:p>
          <a:p>
            <a:pPr indent="-247650" lvl="0" marL="342900" rtl="0" algn="l">
              <a:lnSpc>
                <a:spcPct val="150000"/>
              </a:lnSpc>
              <a:spcBef>
                <a:spcPts val="0"/>
              </a:spcBef>
              <a:spcAft>
                <a:spcPts val="0"/>
              </a:spcAft>
              <a:buClr>
                <a:schemeClr val="dk1"/>
              </a:buClr>
              <a:buSzPts val="1300"/>
              <a:buChar char="▪"/>
            </a:pPr>
            <a:r>
              <a:rPr lang="en" sz="1300">
                <a:solidFill>
                  <a:schemeClr val="dk1"/>
                </a:solidFill>
              </a:rPr>
              <a:t>Apoptosis →neurodegeneration</a:t>
            </a:r>
            <a:endParaRPr sz="1300">
              <a:solidFill>
                <a:schemeClr val="dk1"/>
              </a:solidFill>
            </a:endParaRPr>
          </a:p>
          <a:p>
            <a:pPr indent="0" lvl="0" marL="0" rtl="0" algn="l">
              <a:lnSpc>
                <a:spcPct val="200000"/>
              </a:lnSpc>
              <a:spcBef>
                <a:spcPts val="0"/>
              </a:spcBef>
              <a:spcAft>
                <a:spcPts val="0"/>
              </a:spcAft>
              <a:buSzPts val="1000"/>
              <a:buNone/>
            </a:pPr>
            <a:r>
              <a:t/>
            </a:r>
            <a:endParaRPr sz="1100">
              <a:solidFill>
                <a:schemeClr val="dk1"/>
              </a:solidFill>
            </a:endParaRPr>
          </a:p>
          <a:p>
            <a:pPr indent="0" lvl="0" marL="0" rtl="0" algn="l">
              <a:lnSpc>
                <a:spcPct val="200000"/>
              </a:lnSpc>
              <a:spcBef>
                <a:spcPts val="0"/>
              </a:spcBef>
              <a:spcAft>
                <a:spcPts val="0"/>
              </a:spcAft>
              <a:buSzPts val="1000"/>
              <a:buNone/>
            </a:pPr>
            <a:r>
              <a:t/>
            </a:r>
            <a:endParaRPr sz="900">
              <a:solidFill>
                <a:schemeClr val="dk1"/>
              </a:solidFill>
            </a:endParaRPr>
          </a:p>
        </p:txBody>
      </p:sp>
      <p:sp>
        <p:nvSpPr>
          <p:cNvPr id="787" name="Google Shape;787;p36"/>
          <p:cNvSpPr txBox="1"/>
          <p:nvPr/>
        </p:nvSpPr>
        <p:spPr>
          <a:xfrm>
            <a:off x="4575825" y="1509300"/>
            <a:ext cx="4586850" cy="30015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8" name="Google Shape;788;p36"/>
          <p:cNvSpPr txBox="1"/>
          <p:nvPr/>
        </p:nvSpPr>
        <p:spPr>
          <a:xfrm>
            <a:off x="5756081" y="2410031"/>
            <a:ext cx="3406500" cy="30015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89" name="Google Shape;789;p36"/>
          <p:cNvPicPr preferRelativeResize="0"/>
          <p:nvPr/>
        </p:nvPicPr>
        <p:blipFill rotWithShape="1">
          <a:blip r:embed="rId3">
            <a:alphaModFix/>
          </a:blip>
          <a:srcRect b="0" l="0" r="0" t="0"/>
          <a:stretch/>
        </p:blipFill>
        <p:spPr>
          <a:xfrm>
            <a:off x="4511550" y="693581"/>
            <a:ext cx="4396013" cy="3733050"/>
          </a:xfrm>
          <a:prstGeom prst="rect">
            <a:avLst/>
          </a:prstGeom>
          <a:noFill/>
          <a:ln>
            <a:noFill/>
          </a:ln>
        </p:spPr>
      </p:pic>
      <p:sp>
        <p:nvSpPr>
          <p:cNvPr id="790" name="Google Shape;790;p36"/>
          <p:cNvSpPr txBox="1"/>
          <p:nvPr/>
        </p:nvSpPr>
        <p:spPr>
          <a:xfrm>
            <a:off x="5837400" y="4361344"/>
            <a:ext cx="2063700" cy="254025"/>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800"/>
              <a:buFont typeface="Arial"/>
              <a:buNone/>
            </a:pPr>
            <a:r>
              <a:rPr b="0" i="0" lang="en" sz="800" u="sng" cap="none" strike="noStrike">
                <a:solidFill>
                  <a:schemeClr val="hlink"/>
                </a:solidFill>
                <a:highlight>
                  <a:schemeClr val="lt1"/>
                </a:highlight>
                <a:latin typeface="Arial"/>
                <a:ea typeface="Arial"/>
                <a:cs typeface="Arial"/>
                <a:sym typeface="Arial"/>
                <a:hlinkClick r:id="rId4"/>
              </a:rPr>
              <a:t>https://doi.org/10.1177/26330040211039518</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37"/>
          <p:cNvSpPr txBox="1"/>
          <p:nvPr>
            <p:ph type="title"/>
          </p:nvPr>
        </p:nvSpPr>
        <p:spPr>
          <a:xfrm>
            <a:off x="510019" y="212625"/>
            <a:ext cx="3713400" cy="66015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SzPts val="1400"/>
              <a:buNone/>
            </a:pPr>
            <a:r>
              <a:rPr lang="en"/>
              <a:t>Diagnosis	</a:t>
            </a:r>
            <a:endParaRPr/>
          </a:p>
        </p:txBody>
      </p:sp>
      <p:sp>
        <p:nvSpPr>
          <p:cNvPr id="797" name="Google Shape;797;p37"/>
          <p:cNvSpPr txBox="1"/>
          <p:nvPr>
            <p:ph idx="1" type="body"/>
          </p:nvPr>
        </p:nvSpPr>
        <p:spPr>
          <a:xfrm>
            <a:off x="719606" y="1056825"/>
            <a:ext cx="3360600" cy="3843225"/>
          </a:xfrm>
          <a:prstGeom prst="rect">
            <a:avLst/>
          </a:prstGeom>
          <a:noFill/>
          <a:ln>
            <a:noFill/>
          </a:ln>
        </p:spPr>
        <p:txBody>
          <a:bodyPr anchorCtr="0" anchor="t" bIns="34275" lIns="68575" spcFirstLastPara="1" rIns="68575" wrap="square" tIns="34275">
            <a:normAutofit fontScale="92500"/>
          </a:bodyPr>
          <a:lstStyle/>
          <a:p>
            <a:pPr indent="-248284" lvl="0" marL="342900" rtl="0" algn="l">
              <a:lnSpc>
                <a:spcPct val="110000"/>
              </a:lnSpc>
              <a:spcBef>
                <a:spcPts val="800"/>
              </a:spcBef>
              <a:spcAft>
                <a:spcPts val="0"/>
              </a:spcAft>
              <a:buSzPct val="70588"/>
              <a:buChar char="●"/>
            </a:pPr>
            <a:r>
              <a:rPr lang="en" sz="1700"/>
              <a:t>The more symptoms that develop, the more likely to test for the disorder</a:t>
            </a:r>
            <a:endParaRPr sz="1700"/>
          </a:p>
          <a:p>
            <a:pPr indent="-277653" lvl="0" marL="342900" rtl="0" algn="l">
              <a:lnSpc>
                <a:spcPct val="110000"/>
              </a:lnSpc>
              <a:spcBef>
                <a:spcPts val="0"/>
              </a:spcBef>
              <a:spcAft>
                <a:spcPts val="0"/>
              </a:spcAft>
              <a:buSzPct val="100000"/>
              <a:buChar char="●"/>
            </a:pPr>
            <a:r>
              <a:rPr lang="en" sz="1700"/>
              <a:t>DM and OA before the age of 16 are most common signs</a:t>
            </a:r>
            <a:endParaRPr sz="1700"/>
          </a:p>
          <a:p>
            <a:pPr indent="-248284" lvl="0" marL="342900" rtl="0" algn="l">
              <a:lnSpc>
                <a:spcPct val="110000"/>
              </a:lnSpc>
              <a:spcBef>
                <a:spcPts val="0"/>
              </a:spcBef>
              <a:spcAft>
                <a:spcPts val="0"/>
              </a:spcAft>
              <a:buSzPct val="70588"/>
              <a:buChar char="●"/>
            </a:pPr>
            <a:r>
              <a:rPr lang="en" sz="1700"/>
              <a:t>genetic testing usually involves testing parental DNA as well as patient DNA</a:t>
            </a:r>
            <a:endParaRPr sz="1700"/>
          </a:p>
          <a:p>
            <a:pPr indent="-248284" lvl="0" marL="342900" rtl="0" algn="l">
              <a:lnSpc>
                <a:spcPct val="110000"/>
              </a:lnSpc>
              <a:spcBef>
                <a:spcPts val="0"/>
              </a:spcBef>
              <a:spcAft>
                <a:spcPts val="0"/>
              </a:spcAft>
              <a:buSzPct val="70588"/>
              <a:buChar char="●"/>
            </a:pPr>
            <a:r>
              <a:rPr lang="en" sz="1700"/>
              <a:t>Confirmation of diagnosis through the sanger sequencing method (pictured right)</a:t>
            </a:r>
            <a:endParaRPr sz="1700"/>
          </a:p>
          <a:p>
            <a:pPr indent="-248284" lvl="1" marL="685800" rtl="0" algn="l">
              <a:lnSpc>
                <a:spcPct val="110000"/>
              </a:lnSpc>
              <a:spcBef>
                <a:spcPts val="0"/>
              </a:spcBef>
              <a:spcAft>
                <a:spcPts val="0"/>
              </a:spcAft>
              <a:buSzPct val="75000"/>
              <a:buChar char="○"/>
            </a:pPr>
            <a:r>
              <a:rPr lang="en" sz="1600"/>
              <a:t>tests for the specific gene mutation found in Wolfram Syndrome (WFS1)</a:t>
            </a:r>
            <a:endParaRPr sz="1600"/>
          </a:p>
          <a:p>
            <a:pPr indent="0" lvl="0" marL="342900" rtl="0" algn="l">
              <a:lnSpc>
                <a:spcPct val="110000"/>
              </a:lnSpc>
              <a:spcBef>
                <a:spcPts val="800"/>
              </a:spcBef>
              <a:spcAft>
                <a:spcPts val="0"/>
              </a:spcAft>
              <a:buSzPct val="73333"/>
              <a:buNone/>
            </a:pPr>
            <a:r>
              <a:t/>
            </a:r>
            <a:endParaRPr/>
          </a:p>
        </p:txBody>
      </p:sp>
      <p:pic>
        <p:nvPicPr>
          <p:cNvPr id="798" name="Google Shape;798;p37"/>
          <p:cNvPicPr preferRelativeResize="0"/>
          <p:nvPr/>
        </p:nvPicPr>
        <p:blipFill rotWithShape="1">
          <a:blip r:embed="rId3">
            <a:alphaModFix/>
          </a:blip>
          <a:srcRect b="0" l="0" r="0" t="0"/>
          <a:stretch/>
        </p:blipFill>
        <p:spPr>
          <a:xfrm>
            <a:off x="4603202" y="846535"/>
            <a:ext cx="4200525" cy="3450431"/>
          </a:xfrm>
          <a:prstGeom prst="rect">
            <a:avLst/>
          </a:prstGeom>
          <a:noFill/>
          <a:ln>
            <a:noFill/>
          </a:ln>
        </p:spPr>
      </p:pic>
      <p:sp>
        <p:nvSpPr>
          <p:cNvPr id="799" name="Google Shape;799;p37"/>
          <p:cNvSpPr txBox="1"/>
          <p:nvPr/>
        </p:nvSpPr>
        <p:spPr>
          <a:xfrm>
            <a:off x="4198088" y="4296975"/>
            <a:ext cx="5010750" cy="254025"/>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Calibri"/>
                <a:ea typeface="Calibri"/>
                <a:cs typeface="Calibri"/>
                <a:sym typeface="Calibri"/>
                <a:hlinkClick r:id="rId4"/>
              </a:rPr>
              <a:t>https://biotecharticles.com/Genetics-Article/Sanger-Sequencing-Chain-termination-method-of-DNA-Sequencing-3937.html</a:t>
            </a:r>
            <a:r>
              <a:rPr b="0" i="0" lang="en" sz="800" u="none" cap="none" strike="noStrike">
                <a:solidFill>
                  <a:schemeClr val="dk1"/>
                </a:solidFill>
                <a:latin typeface="Calibri"/>
                <a:ea typeface="Calibri"/>
                <a:cs typeface="Calibri"/>
                <a:sym typeface="Calibri"/>
              </a:rPr>
              <a:t> </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38"/>
          <p:cNvSpPr txBox="1"/>
          <p:nvPr/>
        </p:nvSpPr>
        <p:spPr>
          <a:xfrm>
            <a:off x="5129336" y="414547"/>
            <a:ext cx="1538325" cy="1629675"/>
          </a:xfrm>
          <a:prstGeom prst="rect">
            <a:avLst/>
          </a:prstGeom>
          <a:no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06" name="Google Shape;806;p38"/>
          <p:cNvSpPr txBox="1"/>
          <p:nvPr/>
        </p:nvSpPr>
        <p:spPr>
          <a:xfrm>
            <a:off x="408075" y="379838"/>
            <a:ext cx="4369500" cy="880875"/>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3300"/>
              <a:buFont typeface="Arial"/>
              <a:buNone/>
            </a:pPr>
            <a:r>
              <a:rPr b="0" i="0" lang="en" sz="3300" u="none" cap="none" strike="noStrike">
                <a:solidFill>
                  <a:srgbClr val="000000"/>
                </a:solidFill>
                <a:latin typeface="Arial"/>
                <a:ea typeface="Arial"/>
                <a:cs typeface="Arial"/>
                <a:sym typeface="Arial"/>
              </a:rPr>
              <a:t>Diagnosis cont’d</a:t>
            </a:r>
            <a:endParaRPr b="0" i="0" sz="3300" u="none" cap="none" strike="noStrike">
              <a:solidFill>
                <a:srgbClr val="000000"/>
              </a:solidFill>
              <a:latin typeface="Arial"/>
              <a:ea typeface="Arial"/>
              <a:cs typeface="Arial"/>
              <a:sym typeface="Arial"/>
            </a:endParaRPr>
          </a:p>
        </p:txBody>
      </p:sp>
      <p:sp>
        <p:nvSpPr>
          <p:cNvPr id="807" name="Google Shape;807;p38"/>
          <p:cNvSpPr txBox="1"/>
          <p:nvPr/>
        </p:nvSpPr>
        <p:spPr>
          <a:xfrm>
            <a:off x="408075" y="1061156"/>
            <a:ext cx="3784275" cy="3703050"/>
          </a:xfrm>
          <a:prstGeom prst="rect">
            <a:avLst/>
          </a:prstGeom>
          <a:noFill/>
          <a:ln>
            <a:noFill/>
          </a:ln>
        </p:spPr>
        <p:txBody>
          <a:bodyPr anchorCtr="0" anchor="t" bIns="68575" lIns="68575" spcFirstLastPara="1" rIns="68575" wrap="square" tIns="68575">
            <a:noAutofit/>
          </a:bodyPr>
          <a:lstStyle/>
          <a:p>
            <a:pPr indent="-254000" lvl="0" marL="3429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Earlier diagnosis of the disease can allow for more treatment of the progression of the symptoms and potentially increase life-span</a:t>
            </a:r>
            <a:endParaRPr b="0" i="0" sz="1400" u="none" cap="none" strike="noStrike">
              <a:solidFill>
                <a:srgbClr val="000000"/>
              </a:solidFill>
              <a:latin typeface="Arial"/>
              <a:ea typeface="Arial"/>
              <a:cs typeface="Arial"/>
              <a:sym typeface="Arial"/>
            </a:endParaRPr>
          </a:p>
          <a:p>
            <a:pPr indent="-254000" lvl="0" marL="3429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Because of the rarity of disease, it is unlikely to be tested for and diagnosed early </a:t>
            </a:r>
            <a:endParaRPr b="0" i="0" sz="1400" u="none" cap="none" strike="noStrike">
              <a:solidFill>
                <a:srgbClr val="000000"/>
              </a:solidFill>
              <a:latin typeface="Arial"/>
              <a:ea typeface="Arial"/>
              <a:cs typeface="Arial"/>
              <a:sym typeface="Arial"/>
            </a:endParaRPr>
          </a:p>
          <a:p>
            <a:pPr indent="-247650" lvl="0" marL="342900" marR="0" rtl="0" algn="l">
              <a:lnSpc>
                <a:spcPct val="115000"/>
              </a:lnSpc>
              <a:spcBef>
                <a:spcPts val="0"/>
              </a:spcBef>
              <a:spcAft>
                <a:spcPts val="0"/>
              </a:spcAft>
              <a:buClr>
                <a:srgbClr val="000000"/>
              </a:buClr>
              <a:buSzPts val="1300"/>
              <a:buFont typeface="Arial"/>
              <a:buChar char="●"/>
            </a:pPr>
            <a:r>
              <a:rPr b="0" i="0" lang="en" sz="1400" u="none" cap="none" strike="noStrike">
                <a:solidFill>
                  <a:schemeClr val="dk2"/>
                </a:solidFill>
                <a:latin typeface="Arial"/>
                <a:ea typeface="Arial"/>
                <a:cs typeface="Arial"/>
                <a:sym typeface="Arial"/>
              </a:rPr>
              <a:t>Prognosis is poor, with an average lifespan of 30 years old, ranging from 25-49</a:t>
            </a:r>
            <a:endParaRPr b="0" i="0" sz="1400" u="none" cap="none" strike="noStrike">
              <a:solidFill>
                <a:schemeClr val="dk2"/>
              </a:solidFill>
              <a:latin typeface="Arial"/>
              <a:ea typeface="Arial"/>
              <a:cs typeface="Arial"/>
              <a:sym typeface="Arial"/>
            </a:endParaRPr>
          </a:p>
          <a:p>
            <a:pPr indent="-254000" lvl="1" marL="685800" marR="0" rtl="0" algn="l">
              <a:lnSpc>
                <a:spcPct val="115000"/>
              </a:lnSpc>
              <a:spcBef>
                <a:spcPts val="0"/>
              </a:spcBef>
              <a:spcAft>
                <a:spcPts val="0"/>
              </a:spcAft>
              <a:buClr>
                <a:schemeClr val="dk2"/>
              </a:buClr>
              <a:buSzPts val="1400"/>
              <a:buFont typeface="Arial"/>
              <a:buChar char="○"/>
            </a:pPr>
            <a:r>
              <a:rPr b="0" i="0" lang="en" sz="1400" u="none" cap="none" strike="noStrike">
                <a:solidFill>
                  <a:schemeClr val="dk2"/>
                </a:solidFill>
                <a:latin typeface="Arial"/>
                <a:ea typeface="Arial"/>
                <a:cs typeface="Arial"/>
                <a:sym typeface="Arial"/>
              </a:rPr>
              <a:t>brain stem atrophy over time interferes with respiratory centers and leads to patient’s inability to breath on their own</a:t>
            </a:r>
            <a:endParaRPr b="0" i="0" sz="1400" u="none" cap="none" strike="noStrike">
              <a:solidFill>
                <a:schemeClr val="dk2"/>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808" name="Google Shape;808;p38"/>
          <p:cNvPicPr preferRelativeResize="0"/>
          <p:nvPr/>
        </p:nvPicPr>
        <p:blipFill rotWithShape="1">
          <a:blip r:embed="rId3">
            <a:alphaModFix/>
          </a:blip>
          <a:srcRect b="0" l="0" r="0" t="0"/>
          <a:stretch/>
        </p:blipFill>
        <p:spPr>
          <a:xfrm>
            <a:off x="5805263" y="114300"/>
            <a:ext cx="3204169" cy="4770731"/>
          </a:xfrm>
          <a:prstGeom prst="rect">
            <a:avLst/>
          </a:prstGeom>
          <a:noFill/>
          <a:ln>
            <a:noFill/>
          </a:ln>
        </p:spPr>
      </p:pic>
      <p:sp>
        <p:nvSpPr>
          <p:cNvPr id="809" name="Google Shape;809;p38"/>
          <p:cNvSpPr txBox="1"/>
          <p:nvPr/>
        </p:nvSpPr>
        <p:spPr>
          <a:xfrm>
            <a:off x="5933035" y="4764188"/>
            <a:ext cx="2948625" cy="276975"/>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900"/>
              <a:buFont typeface="Arial"/>
              <a:buNone/>
            </a:pPr>
            <a:r>
              <a:rPr b="0" i="0" lang="en" sz="900" u="sng" cap="none" strike="noStrike">
                <a:solidFill>
                  <a:schemeClr val="hlink"/>
                </a:solidFill>
                <a:latin typeface="Arial"/>
                <a:ea typeface="Arial"/>
                <a:cs typeface="Arial"/>
                <a:sym typeface="Arial"/>
                <a:hlinkClick r:id="rId4"/>
              </a:rPr>
              <a:t>https://en.wikipedia.org/wiki/Respiratory_center</a:t>
            </a:r>
            <a:r>
              <a:rPr b="0" i="0" lang="en" sz="9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39"/>
          <p:cNvSpPr txBox="1"/>
          <p:nvPr>
            <p:ph type="title"/>
          </p:nvPr>
        </p:nvSpPr>
        <p:spPr>
          <a:xfrm>
            <a:off x="518306" y="290344"/>
            <a:ext cx="5649750" cy="48375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100000"/>
              </a:lnSpc>
              <a:spcBef>
                <a:spcPts val="0"/>
              </a:spcBef>
              <a:spcAft>
                <a:spcPts val="0"/>
              </a:spcAft>
              <a:buSzPct val="45454"/>
              <a:buNone/>
            </a:pPr>
            <a:r>
              <a:rPr lang="en"/>
              <a:t>Treating Wolfram Syndrome</a:t>
            </a:r>
            <a:endParaRPr/>
          </a:p>
        </p:txBody>
      </p:sp>
      <p:sp>
        <p:nvSpPr>
          <p:cNvPr id="816" name="Google Shape;816;p39"/>
          <p:cNvSpPr txBox="1"/>
          <p:nvPr>
            <p:ph idx="1" type="body"/>
          </p:nvPr>
        </p:nvSpPr>
        <p:spPr>
          <a:xfrm>
            <a:off x="258394" y="894900"/>
            <a:ext cx="4896900" cy="4059675"/>
          </a:xfrm>
          <a:prstGeom prst="rect">
            <a:avLst/>
          </a:prstGeom>
          <a:noFill/>
          <a:ln>
            <a:noFill/>
          </a:ln>
        </p:spPr>
        <p:txBody>
          <a:bodyPr anchorCtr="0" anchor="t" bIns="34275" lIns="68575" spcFirstLastPara="1" rIns="68575" wrap="square" tIns="34275">
            <a:normAutofit/>
          </a:bodyPr>
          <a:lstStyle/>
          <a:p>
            <a:pPr indent="-234950" lvl="0" marL="342900" rtl="0" algn="l">
              <a:lnSpc>
                <a:spcPct val="115000"/>
              </a:lnSpc>
              <a:spcBef>
                <a:spcPts val="800"/>
              </a:spcBef>
              <a:spcAft>
                <a:spcPts val="0"/>
              </a:spcAft>
              <a:buSzPts val="1100"/>
              <a:buChar char="▪"/>
            </a:pPr>
            <a:r>
              <a:rPr lang="en" sz="1600"/>
              <a:t>Currently no treatments, medications that are proven to treat this genetic disease specifically</a:t>
            </a:r>
            <a:endParaRPr sz="1600"/>
          </a:p>
          <a:p>
            <a:pPr indent="-234950" lvl="0" marL="342900" rtl="0" algn="l">
              <a:lnSpc>
                <a:spcPct val="115000"/>
              </a:lnSpc>
              <a:spcBef>
                <a:spcPts val="0"/>
              </a:spcBef>
              <a:spcAft>
                <a:spcPts val="0"/>
              </a:spcAft>
              <a:buSzPts val="1100"/>
              <a:buChar char="▪"/>
            </a:pPr>
            <a:r>
              <a:rPr lang="en" sz="1600"/>
              <a:t>methods of treatment almost entirely include managing symptoms </a:t>
            </a:r>
            <a:endParaRPr sz="1600"/>
          </a:p>
          <a:p>
            <a:pPr indent="-234950" lvl="0" marL="342900" rtl="0" algn="l">
              <a:lnSpc>
                <a:spcPct val="115000"/>
              </a:lnSpc>
              <a:spcBef>
                <a:spcPts val="0"/>
              </a:spcBef>
              <a:spcAft>
                <a:spcPts val="0"/>
              </a:spcAft>
              <a:buSzPts val="1100"/>
              <a:buChar char="▪"/>
            </a:pPr>
            <a:r>
              <a:rPr lang="en" sz="1600"/>
              <a:t>One medication being studied is use of tauroursodeoxycholic acid (TUDCA)</a:t>
            </a:r>
            <a:endParaRPr sz="1600"/>
          </a:p>
          <a:p>
            <a:pPr indent="-234950" lvl="1" marL="685800" rtl="0" algn="l">
              <a:lnSpc>
                <a:spcPct val="115000"/>
              </a:lnSpc>
              <a:spcBef>
                <a:spcPts val="0"/>
              </a:spcBef>
              <a:spcAft>
                <a:spcPts val="0"/>
              </a:spcAft>
              <a:buSzPts val="1100"/>
              <a:buChar char="▪"/>
            </a:pPr>
            <a:r>
              <a:rPr lang="en" sz="1400"/>
              <a:t>a chemical chaperone: promotes proper folding of a protein</a:t>
            </a:r>
            <a:endParaRPr sz="1400"/>
          </a:p>
          <a:p>
            <a:pPr indent="-234950" lvl="1" marL="685800" rtl="0" algn="l">
              <a:lnSpc>
                <a:spcPct val="115000"/>
              </a:lnSpc>
              <a:spcBef>
                <a:spcPts val="0"/>
              </a:spcBef>
              <a:spcAft>
                <a:spcPts val="0"/>
              </a:spcAft>
              <a:buSzPts val="1100"/>
              <a:buChar char="▪"/>
            </a:pPr>
            <a:r>
              <a:rPr lang="en" sz="1400"/>
              <a:t>mitigates the ER stress that WFS1 causes</a:t>
            </a:r>
            <a:endParaRPr sz="1400"/>
          </a:p>
          <a:p>
            <a:pPr indent="-234950" lvl="1" marL="685800" rtl="0" algn="l">
              <a:lnSpc>
                <a:spcPct val="115000"/>
              </a:lnSpc>
              <a:spcBef>
                <a:spcPts val="0"/>
              </a:spcBef>
              <a:spcAft>
                <a:spcPts val="0"/>
              </a:spcAft>
              <a:buSzPts val="1100"/>
              <a:buChar char="▪"/>
            </a:pPr>
            <a:r>
              <a:rPr lang="en" sz="1400"/>
              <a:t>could greatly slow down the progression of cellular apoptosis</a:t>
            </a:r>
            <a:endParaRPr sz="1400"/>
          </a:p>
          <a:p>
            <a:pPr indent="-234950" lvl="1" marL="685800" rtl="0" algn="l">
              <a:lnSpc>
                <a:spcPct val="115000"/>
              </a:lnSpc>
              <a:spcBef>
                <a:spcPts val="0"/>
              </a:spcBef>
              <a:spcAft>
                <a:spcPts val="0"/>
              </a:spcAft>
              <a:buSzPts val="1100"/>
              <a:buChar char="▪"/>
            </a:pPr>
            <a:r>
              <a:rPr lang="en" sz="1400"/>
              <a:t>if effective, earlier diagnosis and use of TUDCA </a:t>
            </a:r>
            <a:r>
              <a:rPr i="1" lang="en" sz="1400"/>
              <a:t>could </a:t>
            </a:r>
            <a:r>
              <a:rPr lang="en" sz="1400"/>
              <a:t>prolong patient lives, keep progression at bay</a:t>
            </a:r>
            <a:endParaRPr sz="1400"/>
          </a:p>
          <a:p>
            <a:pPr indent="0" lvl="0" marL="0" rtl="0" algn="l">
              <a:lnSpc>
                <a:spcPct val="110000"/>
              </a:lnSpc>
              <a:spcBef>
                <a:spcPts val="800"/>
              </a:spcBef>
              <a:spcAft>
                <a:spcPts val="0"/>
              </a:spcAft>
              <a:buSzPts val="1000"/>
              <a:buNone/>
            </a:pPr>
            <a:r>
              <a:t/>
            </a:r>
            <a:endParaRPr/>
          </a:p>
        </p:txBody>
      </p:sp>
      <p:pic>
        <p:nvPicPr>
          <p:cNvPr id="817" name="Google Shape;817;p39"/>
          <p:cNvPicPr preferRelativeResize="0"/>
          <p:nvPr/>
        </p:nvPicPr>
        <p:blipFill rotWithShape="1">
          <a:blip r:embed="rId3">
            <a:alphaModFix/>
          </a:blip>
          <a:srcRect b="0" l="0" r="0" t="0"/>
          <a:stretch/>
        </p:blipFill>
        <p:spPr>
          <a:xfrm>
            <a:off x="6735008" y="181369"/>
            <a:ext cx="2035594" cy="2035594"/>
          </a:xfrm>
          <a:prstGeom prst="rect">
            <a:avLst/>
          </a:prstGeom>
          <a:noFill/>
          <a:ln>
            <a:noFill/>
          </a:ln>
        </p:spPr>
      </p:pic>
      <p:sp>
        <p:nvSpPr>
          <p:cNvPr id="818" name="Google Shape;818;p39"/>
          <p:cNvSpPr txBox="1"/>
          <p:nvPr/>
        </p:nvSpPr>
        <p:spPr>
          <a:xfrm>
            <a:off x="5926163" y="1862213"/>
            <a:ext cx="3217725" cy="646425"/>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Arial"/>
                <a:ea typeface="Arial"/>
                <a:cs typeface="Arial"/>
                <a:sym typeface="Arial"/>
                <a:hlinkClick r:id="rId4"/>
              </a:rPr>
              <a:t>https://pubchem.ncbi.nlm.nih.gov/compound/Tauroursodeoxycholic-acid</a:t>
            </a:r>
            <a:r>
              <a:rPr b="0" i="0" lang="en" sz="3300" u="none" cap="none" strike="noStrike">
                <a:solidFill>
                  <a:schemeClr val="dk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pic>
        <p:nvPicPr>
          <p:cNvPr id="819" name="Google Shape;819;p39"/>
          <p:cNvPicPr preferRelativeResize="0"/>
          <p:nvPr/>
        </p:nvPicPr>
        <p:blipFill rotWithShape="1">
          <a:blip r:embed="rId5">
            <a:alphaModFix/>
          </a:blip>
          <a:srcRect b="0" l="0" r="0" t="0"/>
          <a:stretch/>
        </p:blipFill>
        <p:spPr>
          <a:xfrm>
            <a:off x="6895144" y="2508638"/>
            <a:ext cx="1875451" cy="2423270"/>
          </a:xfrm>
          <a:prstGeom prst="rect">
            <a:avLst/>
          </a:prstGeom>
          <a:noFill/>
          <a:ln>
            <a:noFill/>
          </a:ln>
        </p:spPr>
      </p:pic>
      <p:sp>
        <p:nvSpPr>
          <p:cNvPr id="820" name="Google Shape;820;p39"/>
          <p:cNvSpPr txBox="1"/>
          <p:nvPr/>
        </p:nvSpPr>
        <p:spPr>
          <a:xfrm>
            <a:off x="6984225" y="4658625"/>
            <a:ext cx="1964700" cy="484875"/>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Arial"/>
                <a:ea typeface="Arial"/>
                <a:cs typeface="Arial"/>
                <a:sym typeface="Arial"/>
                <a:hlinkClick r:id="rId6"/>
              </a:rPr>
              <a:t>https://www.amazon.com/Nutricost-Tudca-250mg-Capsules-Tauroursodeoxycholic/dp/B01A68H2BA</a:t>
            </a:r>
            <a:r>
              <a:rPr b="0" i="0" lang="en" sz="800" u="none" cap="none" strike="noStrike">
                <a:solidFill>
                  <a:srgbClr val="1155CC"/>
                </a:solidFill>
                <a:latin typeface="Arial"/>
                <a:ea typeface="Arial"/>
                <a:cs typeface="Arial"/>
                <a:sym typeface="Arial"/>
              </a:rPr>
              <a:t> </a:t>
            </a:r>
            <a:endParaRPr b="0" i="0" sz="1100" u="none" cap="none" strike="noStrike">
              <a:solidFill>
                <a:srgbClr val="1155CC"/>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40"/>
          <p:cNvSpPr txBox="1"/>
          <p:nvPr>
            <p:ph type="title"/>
          </p:nvPr>
        </p:nvSpPr>
        <p:spPr>
          <a:xfrm>
            <a:off x="518307" y="544462"/>
            <a:ext cx="5208525" cy="1081800"/>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SzPts val="1400"/>
              <a:buNone/>
            </a:pPr>
            <a:r>
              <a:rPr lang="en"/>
              <a:t>Caring for Wolfram Syndrome Patients</a:t>
            </a:r>
            <a:endParaRPr/>
          </a:p>
        </p:txBody>
      </p:sp>
      <p:sp>
        <p:nvSpPr>
          <p:cNvPr id="827" name="Google Shape;827;p40"/>
          <p:cNvSpPr txBox="1"/>
          <p:nvPr>
            <p:ph idx="1" type="body"/>
          </p:nvPr>
        </p:nvSpPr>
        <p:spPr>
          <a:xfrm>
            <a:off x="424650" y="1820119"/>
            <a:ext cx="4761000" cy="3080025"/>
          </a:xfrm>
          <a:prstGeom prst="rect">
            <a:avLst/>
          </a:prstGeom>
          <a:noFill/>
          <a:ln>
            <a:noFill/>
          </a:ln>
        </p:spPr>
        <p:txBody>
          <a:bodyPr anchorCtr="0" anchor="t" bIns="34275" lIns="68575" spcFirstLastPara="1" rIns="68575" wrap="square" tIns="34275">
            <a:normAutofit/>
          </a:bodyPr>
          <a:lstStyle/>
          <a:p>
            <a:pPr indent="-254000" lvl="0" marL="342900" rtl="0" algn="l">
              <a:lnSpc>
                <a:spcPct val="150000"/>
              </a:lnSpc>
              <a:spcBef>
                <a:spcPts val="800"/>
              </a:spcBef>
              <a:spcAft>
                <a:spcPts val="0"/>
              </a:spcAft>
              <a:buSzPts val="1400"/>
              <a:buChar char="▪"/>
            </a:pPr>
            <a:r>
              <a:rPr lang="en" sz="1400"/>
              <a:t>Managing symptoms, monitoring progression, addressing changes are currently the best ways to care for patients</a:t>
            </a:r>
            <a:endParaRPr sz="1400"/>
          </a:p>
          <a:p>
            <a:pPr indent="-254000" lvl="0" marL="342900" rtl="0" algn="l">
              <a:lnSpc>
                <a:spcPct val="150000"/>
              </a:lnSpc>
              <a:spcBef>
                <a:spcPts val="0"/>
              </a:spcBef>
              <a:spcAft>
                <a:spcPts val="0"/>
              </a:spcAft>
              <a:buSzPts val="1400"/>
              <a:buChar char="▪"/>
            </a:pPr>
            <a:r>
              <a:rPr lang="en" sz="1400"/>
              <a:t>having an effective care team to aid in monitoring, researching, planning, therapy, and day to day care</a:t>
            </a:r>
            <a:endParaRPr sz="1400"/>
          </a:p>
          <a:p>
            <a:pPr indent="-254000" lvl="0" marL="342900" rtl="0" algn="l">
              <a:lnSpc>
                <a:spcPct val="150000"/>
              </a:lnSpc>
              <a:spcBef>
                <a:spcPts val="0"/>
              </a:spcBef>
              <a:spcAft>
                <a:spcPts val="0"/>
              </a:spcAft>
              <a:buSzPts val="1400"/>
              <a:buChar char="▪"/>
            </a:pPr>
            <a:r>
              <a:rPr lang="en" sz="1400"/>
              <a:t>Many symptoms need to be treated, but the most common, DI, DM, OA, and D need to be addressed to keep up quality of life, and ensure a healthy patient for as lost as possible</a:t>
            </a:r>
            <a:endParaRPr sz="1400"/>
          </a:p>
        </p:txBody>
      </p:sp>
      <p:sp>
        <p:nvSpPr>
          <p:cNvPr id="828" name="Google Shape;828;p40"/>
          <p:cNvSpPr txBox="1"/>
          <p:nvPr/>
        </p:nvSpPr>
        <p:spPr>
          <a:xfrm>
            <a:off x="5535038" y="4530694"/>
            <a:ext cx="3084750" cy="36945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Arial"/>
                <a:ea typeface="Arial"/>
                <a:cs typeface="Arial"/>
                <a:sym typeface="Arial"/>
                <a:hlinkClick r:id="rId3"/>
              </a:rPr>
              <a:t>https://www.sralab.org/sites/default/files/inline-images/Care%20Team%20Graphic_Circle%20%281%29.png</a:t>
            </a:r>
            <a:r>
              <a:rPr b="0" i="0" lang="en" sz="800" u="none" cap="none" strike="noStrike">
                <a:solidFill>
                  <a:srgbClr val="1155CC"/>
                </a:solidFill>
                <a:latin typeface="Arial"/>
                <a:ea typeface="Arial"/>
                <a:cs typeface="Arial"/>
                <a:sym typeface="Arial"/>
              </a:rPr>
              <a:t> </a:t>
            </a:r>
            <a:endParaRPr b="0" i="0" sz="500" u="none" cap="none" strike="noStrike">
              <a:solidFill>
                <a:srgbClr val="1155CC"/>
              </a:solidFill>
              <a:latin typeface="Arial"/>
              <a:ea typeface="Arial"/>
              <a:cs typeface="Arial"/>
              <a:sym typeface="Arial"/>
            </a:endParaRPr>
          </a:p>
        </p:txBody>
      </p:sp>
      <p:pic>
        <p:nvPicPr>
          <p:cNvPr id="829" name="Google Shape;829;p40"/>
          <p:cNvPicPr preferRelativeResize="0"/>
          <p:nvPr/>
        </p:nvPicPr>
        <p:blipFill rotWithShape="1">
          <a:blip r:embed="rId4">
            <a:alphaModFix/>
          </a:blip>
          <a:srcRect b="0" l="0" r="0" t="0"/>
          <a:stretch/>
        </p:blipFill>
        <p:spPr>
          <a:xfrm>
            <a:off x="5291381" y="923625"/>
            <a:ext cx="3572064" cy="37302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41"/>
          <p:cNvSpPr txBox="1"/>
          <p:nvPr>
            <p:ph type="title"/>
          </p:nvPr>
        </p:nvSpPr>
        <p:spPr>
          <a:xfrm>
            <a:off x="578756" y="350794"/>
            <a:ext cx="7161075" cy="76095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100000"/>
              </a:lnSpc>
              <a:spcBef>
                <a:spcPts val="0"/>
              </a:spcBef>
              <a:spcAft>
                <a:spcPts val="0"/>
              </a:spcAft>
              <a:buSzPct val="45454"/>
              <a:buNone/>
            </a:pPr>
            <a:r>
              <a:rPr lang="en"/>
              <a:t>Caring for Wolfram Syndrome Patients cont’d</a:t>
            </a:r>
            <a:endParaRPr/>
          </a:p>
        </p:txBody>
      </p:sp>
      <p:sp>
        <p:nvSpPr>
          <p:cNvPr id="836" name="Google Shape;836;p41"/>
          <p:cNvSpPr txBox="1"/>
          <p:nvPr>
            <p:ph idx="1" type="body"/>
          </p:nvPr>
        </p:nvSpPr>
        <p:spPr>
          <a:xfrm>
            <a:off x="258394" y="1197188"/>
            <a:ext cx="5184225" cy="3687750"/>
          </a:xfrm>
          <a:prstGeom prst="rect">
            <a:avLst/>
          </a:prstGeom>
          <a:noFill/>
          <a:ln>
            <a:noFill/>
          </a:ln>
        </p:spPr>
        <p:txBody>
          <a:bodyPr anchorCtr="0" anchor="t" bIns="34275" lIns="68575" spcFirstLastPara="1" rIns="68575" wrap="square" tIns="34275">
            <a:normAutofit lnSpcReduction="10000"/>
          </a:bodyPr>
          <a:lstStyle/>
          <a:p>
            <a:pPr indent="-228600" lvl="0" marL="342900" rtl="0" algn="l">
              <a:lnSpc>
                <a:spcPct val="110000"/>
              </a:lnSpc>
              <a:spcBef>
                <a:spcPts val="800"/>
              </a:spcBef>
              <a:spcAft>
                <a:spcPts val="0"/>
              </a:spcAft>
              <a:buSzPts val="1000"/>
              <a:buChar char="▪"/>
            </a:pPr>
            <a:r>
              <a:rPr lang="en"/>
              <a:t>DM management</a:t>
            </a:r>
            <a:endParaRPr/>
          </a:p>
          <a:p>
            <a:pPr indent="-228600" lvl="1" marL="685800" rtl="0" algn="l">
              <a:lnSpc>
                <a:spcPct val="110000"/>
              </a:lnSpc>
              <a:spcBef>
                <a:spcPts val="0"/>
              </a:spcBef>
              <a:spcAft>
                <a:spcPts val="0"/>
              </a:spcAft>
              <a:buSzPts val="1000"/>
              <a:buChar char="▪"/>
            </a:pPr>
            <a:r>
              <a:rPr lang="en"/>
              <a:t>keep blood glucose levels monitored, and under control. </a:t>
            </a:r>
            <a:endParaRPr/>
          </a:p>
          <a:p>
            <a:pPr indent="-228600" lvl="1" marL="685800" rtl="0" algn="l">
              <a:lnSpc>
                <a:spcPct val="110000"/>
              </a:lnSpc>
              <a:spcBef>
                <a:spcPts val="0"/>
              </a:spcBef>
              <a:spcAft>
                <a:spcPts val="0"/>
              </a:spcAft>
              <a:buSzPts val="1000"/>
              <a:buChar char="▪"/>
            </a:pPr>
            <a:r>
              <a:rPr lang="en"/>
              <a:t>checking before and after meals, or with a continuous monitor</a:t>
            </a:r>
            <a:endParaRPr/>
          </a:p>
          <a:p>
            <a:pPr indent="-228600" lvl="0" marL="342900" rtl="0" algn="l">
              <a:lnSpc>
                <a:spcPct val="110000"/>
              </a:lnSpc>
              <a:spcBef>
                <a:spcPts val="0"/>
              </a:spcBef>
              <a:spcAft>
                <a:spcPts val="0"/>
              </a:spcAft>
              <a:buSzPts val="1000"/>
              <a:buChar char="▪"/>
            </a:pPr>
            <a:r>
              <a:rPr lang="en"/>
              <a:t>DI management</a:t>
            </a:r>
            <a:endParaRPr/>
          </a:p>
          <a:p>
            <a:pPr indent="-228600" lvl="1" marL="685800" rtl="0" algn="l">
              <a:lnSpc>
                <a:spcPct val="110000"/>
              </a:lnSpc>
              <a:spcBef>
                <a:spcPts val="0"/>
              </a:spcBef>
              <a:spcAft>
                <a:spcPts val="0"/>
              </a:spcAft>
              <a:buSzPts val="1000"/>
              <a:buChar char="▪"/>
            </a:pPr>
            <a:r>
              <a:rPr lang="en"/>
              <a:t>medication administration to replace impaired pituitary secretion of ADH</a:t>
            </a:r>
            <a:endParaRPr/>
          </a:p>
          <a:p>
            <a:pPr indent="-228600" lvl="1" marL="685800" rtl="0" algn="l">
              <a:lnSpc>
                <a:spcPct val="110000"/>
              </a:lnSpc>
              <a:spcBef>
                <a:spcPts val="0"/>
              </a:spcBef>
              <a:spcAft>
                <a:spcPts val="0"/>
              </a:spcAft>
              <a:buSzPts val="1000"/>
              <a:buChar char="▪"/>
            </a:pPr>
            <a:r>
              <a:rPr lang="en"/>
              <a:t>use of a vasopressin hormone, dDvap to act in place of ADH</a:t>
            </a:r>
            <a:endParaRPr/>
          </a:p>
          <a:p>
            <a:pPr indent="-228600" lvl="0" marL="342900" rtl="0" algn="l">
              <a:lnSpc>
                <a:spcPct val="110000"/>
              </a:lnSpc>
              <a:spcBef>
                <a:spcPts val="0"/>
              </a:spcBef>
              <a:spcAft>
                <a:spcPts val="0"/>
              </a:spcAft>
              <a:buSzPts val="1000"/>
              <a:buChar char="▪"/>
            </a:pPr>
            <a:r>
              <a:rPr lang="en"/>
              <a:t>OA management</a:t>
            </a:r>
            <a:endParaRPr/>
          </a:p>
          <a:p>
            <a:pPr indent="-228600" lvl="1" marL="685800" rtl="0" algn="l">
              <a:lnSpc>
                <a:spcPct val="110000"/>
              </a:lnSpc>
              <a:spcBef>
                <a:spcPts val="0"/>
              </a:spcBef>
              <a:spcAft>
                <a:spcPts val="0"/>
              </a:spcAft>
              <a:buSzPts val="1000"/>
              <a:buChar char="▪"/>
            </a:pPr>
            <a:r>
              <a:rPr lang="en"/>
              <a:t>not many treatments for this symptom</a:t>
            </a:r>
            <a:endParaRPr/>
          </a:p>
          <a:p>
            <a:pPr indent="-228600" lvl="1" marL="685800" rtl="0" algn="l">
              <a:lnSpc>
                <a:spcPct val="110000"/>
              </a:lnSpc>
              <a:spcBef>
                <a:spcPts val="0"/>
              </a:spcBef>
              <a:spcAft>
                <a:spcPts val="0"/>
              </a:spcAft>
              <a:buSzPts val="1000"/>
              <a:buChar char="▪"/>
            </a:pPr>
            <a:r>
              <a:rPr lang="en"/>
              <a:t>annual eye exams to check progression and treat eyesight as best as possible</a:t>
            </a:r>
            <a:endParaRPr/>
          </a:p>
          <a:p>
            <a:pPr indent="-228600" lvl="0" marL="342900" rtl="0" algn="l">
              <a:lnSpc>
                <a:spcPct val="110000"/>
              </a:lnSpc>
              <a:spcBef>
                <a:spcPts val="0"/>
              </a:spcBef>
              <a:spcAft>
                <a:spcPts val="0"/>
              </a:spcAft>
              <a:buSzPts val="1000"/>
              <a:buChar char="▪"/>
            </a:pPr>
            <a:r>
              <a:rPr lang="en"/>
              <a:t>D management</a:t>
            </a:r>
            <a:endParaRPr/>
          </a:p>
          <a:p>
            <a:pPr indent="-228600" lvl="1" marL="685800" rtl="0" algn="l">
              <a:lnSpc>
                <a:spcPct val="110000"/>
              </a:lnSpc>
              <a:spcBef>
                <a:spcPts val="0"/>
              </a:spcBef>
              <a:spcAft>
                <a:spcPts val="0"/>
              </a:spcAft>
              <a:buSzPts val="1000"/>
              <a:buChar char="▪"/>
            </a:pPr>
            <a:r>
              <a:rPr lang="en"/>
              <a:t>hearing aids and cochlear implants can do wonders with treating the sensorineural hearing loss</a:t>
            </a:r>
            <a:endParaRPr/>
          </a:p>
        </p:txBody>
      </p:sp>
      <p:sp>
        <p:nvSpPr>
          <p:cNvPr id="837" name="Google Shape;837;p41"/>
          <p:cNvSpPr txBox="1"/>
          <p:nvPr/>
        </p:nvSpPr>
        <p:spPr>
          <a:xfrm>
            <a:off x="5911481" y="4762819"/>
            <a:ext cx="2629350" cy="30015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38" name="Google Shape;838;p41"/>
          <p:cNvSpPr txBox="1"/>
          <p:nvPr/>
        </p:nvSpPr>
        <p:spPr>
          <a:xfrm>
            <a:off x="5865469" y="4515488"/>
            <a:ext cx="2721375" cy="36945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1155CC"/>
                </a:solidFill>
                <a:latin typeface="Arial"/>
                <a:ea typeface="Arial"/>
                <a:cs typeface="Arial"/>
                <a:sym typeface="Arial"/>
              </a:rPr>
              <a:t>https://www.rmpbs.org/blogs/rocky-mountain-pbs/ellie-white-wolfram-syndrome/</a:t>
            </a:r>
            <a:endParaRPr b="0" i="0" sz="500" u="none" cap="none" strike="noStrike">
              <a:solidFill>
                <a:srgbClr val="1155CC"/>
              </a:solidFill>
              <a:latin typeface="Arial"/>
              <a:ea typeface="Arial"/>
              <a:cs typeface="Arial"/>
              <a:sym typeface="Arial"/>
            </a:endParaRPr>
          </a:p>
        </p:txBody>
      </p:sp>
      <p:pic>
        <p:nvPicPr>
          <p:cNvPr id="839" name="Google Shape;839;p41"/>
          <p:cNvPicPr preferRelativeResize="0"/>
          <p:nvPr/>
        </p:nvPicPr>
        <p:blipFill rotWithShape="1">
          <a:blip r:embed="rId3">
            <a:alphaModFix/>
          </a:blip>
          <a:srcRect b="0" l="0" r="0" t="0"/>
          <a:stretch/>
        </p:blipFill>
        <p:spPr>
          <a:xfrm>
            <a:off x="5642043" y="1436438"/>
            <a:ext cx="3316726" cy="2883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42"/>
          <p:cNvSpPr txBox="1"/>
          <p:nvPr>
            <p:ph type="title"/>
          </p:nvPr>
        </p:nvSpPr>
        <p:spPr>
          <a:xfrm>
            <a:off x="518306" y="202819"/>
            <a:ext cx="3345260" cy="895293"/>
          </a:xfrm>
          <a:prstGeom prst="rect">
            <a:avLst/>
          </a:prstGeom>
          <a:noFill/>
          <a:ln>
            <a:noFill/>
          </a:ln>
        </p:spPr>
        <p:txBody>
          <a:bodyPr anchorCtr="0" anchor="b" bIns="34275" lIns="68575" spcFirstLastPara="1" rIns="68575" wrap="square" tIns="34275">
            <a:normAutofit fontScale="90000"/>
          </a:bodyPr>
          <a:lstStyle/>
          <a:p>
            <a:pPr indent="0" lvl="0" marL="0" rtl="0" algn="l">
              <a:lnSpc>
                <a:spcPct val="100000"/>
              </a:lnSpc>
              <a:spcBef>
                <a:spcPts val="0"/>
              </a:spcBef>
              <a:spcAft>
                <a:spcPts val="0"/>
              </a:spcAft>
              <a:buSzPct val="45454"/>
              <a:buNone/>
            </a:pPr>
            <a:r>
              <a:rPr lang="en"/>
              <a:t>Dancing Through It All: Ellie’s Dx</a:t>
            </a:r>
            <a:endParaRPr/>
          </a:p>
        </p:txBody>
      </p:sp>
      <p:sp>
        <p:nvSpPr>
          <p:cNvPr id="846" name="Google Shape;846;p42"/>
          <p:cNvSpPr txBox="1"/>
          <p:nvPr>
            <p:ph idx="1" type="body"/>
          </p:nvPr>
        </p:nvSpPr>
        <p:spPr>
          <a:xfrm rot="220">
            <a:off x="287024" y="1098276"/>
            <a:ext cx="5152010" cy="3545527"/>
          </a:xfrm>
          <a:prstGeom prst="rect">
            <a:avLst/>
          </a:prstGeom>
          <a:noFill/>
          <a:ln>
            <a:noFill/>
          </a:ln>
        </p:spPr>
        <p:txBody>
          <a:bodyPr anchorCtr="0" anchor="t" bIns="34275" lIns="68575" spcFirstLastPara="1" rIns="68575" wrap="square" tIns="34275">
            <a:noAutofit/>
          </a:bodyPr>
          <a:lstStyle/>
          <a:p>
            <a:pPr indent="-63500" lvl="0" marL="342900" rtl="0" algn="l">
              <a:lnSpc>
                <a:spcPct val="100000"/>
              </a:lnSpc>
              <a:spcBef>
                <a:spcPts val="800"/>
              </a:spcBef>
              <a:spcAft>
                <a:spcPts val="0"/>
              </a:spcAft>
              <a:buSzPts val="1000"/>
              <a:buFont typeface="Arial"/>
              <a:buChar char="•"/>
            </a:pPr>
            <a:r>
              <a:rPr lang="en" sz="1400"/>
              <a:t>Age 3 : Diabetes Mellitus</a:t>
            </a:r>
            <a:endParaRPr/>
          </a:p>
          <a:p>
            <a:pPr indent="-63500" lvl="1" marL="685800" rtl="0" algn="l">
              <a:lnSpc>
                <a:spcPct val="100000"/>
              </a:lnSpc>
              <a:spcBef>
                <a:spcPts val="800"/>
              </a:spcBef>
              <a:spcAft>
                <a:spcPts val="0"/>
              </a:spcAft>
              <a:buSzPts val="1000"/>
              <a:buFont typeface="Arial"/>
              <a:buChar char="•"/>
            </a:pPr>
            <a:r>
              <a:rPr lang="en" sz="1200"/>
              <a:t>Excessively thirsty, sticky/viscous urine noticed by mother</a:t>
            </a:r>
            <a:endParaRPr/>
          </a:p>
          <a:p>
            <a:pPr indent="-63500" lvl="1" marL="685800" rtl="0" algn="l">
              <a:lnSpc>
                <a:spcPct val="100000"/>
              </a:lnSpc>
              <a:spcBef>
                <a:spcPts val="800"/>
              </a:spcBef>
              <a:spcAft>
                <a:spcPts val="0"/>
              </a:spcAft>
              <a:buSzPts val="1000"/>
              <a:buFont typeface="Arial"/>
              <a:buChar char="•"/>
            </a:pPr>
            <a:r>
              <a:rPr lang="en" sz="1200"/>
              <a:t>Had initial blood glucose levels over 400 mg/dL normal being below 120 mg/dL</a:t>
            </a:r>
            <a:endParaRPr sz="1200"/>
          </a:p>
          <a:p>
            <a:pPr indent="-63500" lvl="0" marL="342900" rtl="0" algn="l">
              <a:lnSpc>
                <a:spcPct val="100000"/>
              </a:lnSpc>
              <a:spcBef>
                <a:spcPts val="0"/>
              </a:spcBef>
              <a:spcAft>
                <a:spcPts val="0"/>
              </a:spcAft>
              <a:buSzPts val="1000"/>
              <a:buFont typeface="Arial"/>
              <a:buChar char="•"/>
            </a:pPr>
            <a:r>
              <a:rPr lang="en" sz="1400"/>
              <a:t>Age 7: Optic Atrophy</a:t>
            </a:r>
            <a:endParaRPr/>
          </a:p>
          <a:p>
            <a:pPr indent="-63500" lvl="1" marL="685800" rtl="0" algn="l">
              <a:lnSpc>
                <a:spcPct val="100000"/>
              </a:lnSpc>
              <a:spcBef>
                <a:spcPts val="0"/>
              </a:spcBef>
              <a:spcAft>
                <a:spcPts val="0"/>
              </a:spcAft>
              <a:buSzPts val="1000"/>
              <a:buFont typeface="Arial"/>
              <a:buChar char="•"/>
            </a:pPr>
            <a:r>
              <a:rPr lang="en" sz="1200"/>
              <a:t>At age 6 was unable to have vision corrected to 20/20 by ophthalmologist</a:t>
            </a:r>
            <a:endParaRPr/>
          </a:p>
          <a:p>
            <a:pPr indent="-63500" lvl="1" marL="685800" rtl="0" algn="l">
              <a:lnSpc>
                <a:spcPct val="100000"/>
              </a:lnSpc>
              <a:spcBef>
                <a:spcPts val="0"/>
              </a:spcBef>
              <a:spcAft>
                <a:spcPts val="0"/>
              </a:spcAft>
              <a:buSzPts val="1000"/>
              <a:buFont typeface="Arial"/>
              <a:buChar char="•"/>
            </a:pPr>
            <a:r>
              <a:rPr lang="en" sz="1200"/>
              <a:t>At age 7 discovered Ellie had developed colorblindness</a:t>
            </a:r>
            <a:endParaRPr/>
          </a:p>
          <a:p>
            <a:pPr indent="-63500" lvl="2" marL="1028700" rtl="0" algn="l">
              <a:lnSpc>
                <a:spcPct val="100000"/>
              </a:lnSpc>
              <a:spcBef>
                <a:spcPts val="0"/>
              </a:spcBef>
              <a:spcAft>
                <a:spcPts val="0"/>
              </a:spcAft>
              <a:buSzPts val="1000"/>
              <a:buFont typeface="Arial"/>
              <a:buChar char="•"/>
            </a:pPr>
            <a:r>
              <a:rPr lang="en" sz="1100"/>
              <a:t>1:200 girls are colorblind at birth, it is MUCH rarer to develop colorblindness</a:t>
            </a:r>
            <a:endParaRPr sz="1100"/>
          </a:p>
          <a:p>
            <a:pPr indent="-63500" lvl="0" marL="342900" rtl="0" algn="l">
              <a:lnSpc>
                <a:spcPct val="100000"/>
              </a:lnSpc>
              <a:spcBef>
                <a:spcPts val="0"/>
              </a:spcBef>
              <a:spcAft>
                <a:spcPts val="0"/>
              </a:spcAft>
              <a:buSzPts val="1000"/>
              <a:buFont typeface="Arial"/>
              <a:buChar char="•"/>
            </a:pPr>
            <a:r>
              <a:rPr lang="en" sz="1400"/>
              <a:t>Age 8: Wolfram Syndrome</a:t>
            </a:r>
            <a:endParaRPr/>
          </a:p>
          <a:p>
            <a:pPr indent="-63500" lvl="1" marL="685800" rtl="0" algn="l">
              <a:lnSpc>
                <a:spcPct val="100000"/>
              </a:lnSpc>
              <a:spcBef>
                <a:spcPts val="0"/>
              </a:spcBef>
              <a:spcAft>
                <a:spcPts val="0"/>
              </a:spcAft>
              <a:buSzPts val="1000"/>
              <a:buFont typeface="Arial"/>
              <a:buChar char="•"/>
            </a:pPr>
            <a:r>
              <a:rPr lang="en" sz="1200"/>
              <a:t>Shortly after confirmation of OA, a neuro-ophthalmologist did genetic testing and confirmed the rare diagnosis</a:t>
            </a:r>
            <a:endParaRPr/>
          </a:p>
          <a:p>
            <a:pPr indent="-63500" lvl="1" marL="685800" rtl="0" algn="l">
              <a:lnSpc>
                <a:spcPct val="100000"/>
              </a:lnSpc>
              <a:spcBef>
                <a:spcPts val="0"/>
              </a:spcBef>
              <a:spcAft>
                <a:spcPts val="0"/>
              </a:spcAft>
              <a:buSzPts val="1000"/>
              <a:buFont typeface="Arial"/>
              <a:buChar char="•"/>
            </a:pPr>
            <a:r>
              <a:rPr lang="en" sz="1200"/>
              <a:t>Elli performs on America’s Got Talent with The Silhouettes</a:t>
            </a:r>
            <a:endParaRPr/>
          </a:p>
          <a:p>
            <a:pPr indent="0" lvl="0" marL="342900" rtl="0" algn="l">
              <a:lnSpc>
                <a:spcPct val="100000"/>
              </a:lnSpc>
              <a:spcBef>
                <a:spcPts val="0"/>
              </a:spcBef>
              <a:spcAft>
                <a:spcPts val="0"/>
              </a:spcAft>
              <a:buSzPts val="1000"/>
              <a:buFont typeface="Arial"/>
              <a:buNone/>
            </a:pPr>
            <a:r>
              <a:t/>
            </a:r>
            <a:endParaRPr sz="1400"/>
          </a:p>
          <a:p>
            <a:pPr indent="0" lvl="0" marL="342900" rtl="0" algn="l">
              <a:lnSpc>
                <a:spcPct val="100000"/>
              </a:lnSpc>
              <a:spcBef>
                <a:spcPts val="0"/>
              </a:spcBef>
              <a:spcAft>
                <a:spcPts val="0"/>
              </a:spcAft>
              <a:buSzPts val="1000"/>
              <a:buFont typeface="Arial"/>
              <a:buNone/>
            </a:pPr>
            <a:r>
              <a:t/>
            </a:r>
            <a:endParaRPr sz="1400"/>
          </a:p>
          <a:p>
            <a:pPr indent="0" lvl="1" marL="685800" rtl="0" algn="l">
              <a:lnSpc>
                <a:spcPct val="100000"/>
              </a:lnSpc>
              <a:spcBef>
                <a:spcPts val="0"/>
              </a:spcBef>
              <a:spcAft>
                <a:spcPts val="0"/>
              </a:spcAft>
              <a:buSzPts val="1000"/>
              <a:buFont typeface="Arial"/>
              <a:buNone/>
            </a:pPr>
            <a:r>
              <a:t/>
            </a:r>
            <a:endParaRPr sz="1200"/>
          </a:p>
          <a:p>
            <a:pPr indent="0" lvl="1" marL="685800" rtl="0" algn="l">
              <a:lnSpc>
                <a:spcPct val="100000"/>
              </a:lnSpc>
              <a:spcBef>
                <a:spcPts val="0"/>
              </a:spcBef>
              <a:spcAft>
                <a:spcPts val="0"/>
              </a:spcAft>
              <a:buSzPts val="1000"/>
              <a:buFont typeface="Arial"/>
              <a:buNone/>
            </a:pPr>
            <a:r>
              <a:t/>
            </a:r>
            <a:endParaRPr sz="1200"/>
          </a:p>
          <a:p>
            <a:pPr indent="0" lvl="1" marL="685800" rtl="0" algn="l">
              <a:lnSpc>
                <a:spcPct val="100000"/>
              </a:lnSpc>
              <a:spcBef>
                <a:spcPts val="0"/>
              </a:spcBef>
              <a:spcAft>
                <a:spcPts val="0"/>
              </a:spcAft>
              <a:buSzPts val="1000"/>
              <a:buFont typeface="Arial"/>
              <a:buNone/>
            </a:pPr>
            <a:r>
              <a:t/>
            </a:r>
            <a:endParaRPr sz="1200"/>
          </a:p>
          <a:p>
            <a:pPr indent="0" lvl="1" marL="685800" rtl="0" algn="l">
              <a:lnSpc>
                <a:spcPct val="100000"/>
              </a:lnSpc>
              <a:spcBef>
                <a:spcPts val="0"/>
              </a:spcBef>
              <a:spcAft>
                <a:spcPts val="0"/>
              </a:spcAft>
              <a:buSzPts val="1000"/>
              <a:buFont typeface="Arial"/>
              <a:buNone/>
            </a:pPr>
            <a:r>
              <a:t/>
            </a:r>
            <a:endParaRPr sz="1200"/>
          </a:p>
          <a:p>
            <a:pPr indent="0" lvl="1" marL="685800" rtl="0" algn="l">
              <a:lnSpc>
                <a:spcPct val="100000"/>
              </a:lnSpc>
              <a:spcBef>
                <a:spcPts val="0"/>
              </a:spcBef>
              <a:spcAft>
                <a:spcPts val="0"/>
              </a:spcAft>
              <a:buSzPts val="1000"/>
              <a:buFont typeface="Arial"/>
              <a:buNone/>
            </a:pPr>
            <a:r>
              <a:t/>
            </a:r>
            <a:endParaRPr sz="1200"/>
          </a:p>
          <a:p>
            <a:pPr indent="0" lvl="1" marL="685800" rtl="0" algn="l">
              <a:lnSpc>
                <a:spcPct val="100000"/>
              </a:lnSpc>
              <a:spcBef>
                <a:spcPts val="0"/>
              </a:spcBef>
              <a:spcAft>
                <a:spcPts val="0"/>
              </a:spcAft>
              <a:buSzPts val="1000"/>
              <a:buFont typeface="Arial"/>
              <a:buNone/>
            </a:pPr>
            <a:r>
              <a:t/>
            </a:r>
            <a:endParaRPr sz="1200"/>
          </a:p>
          <a:p>
            <a:pPr indent="0" lvl="1" marL="685800" rtl="0" algn="l">
              <a:lnSpc>
                <a:spcPct val="100000"/>
              </a:lnSpc>
              <a:spcBef>
                <a:spcPts val="0"/>
              </a:spcBef>
              <a:spcAft>
                <a:spcPts val="0"/>
              </a:spcAft>
              <a:buSzPts val="1000"/>
              <a:buFont typeface="Arial"/>
              <a:buNone/>
            </a:pPr>
            <a:r>
              <a:t/>
            </a:r>
            <a:endParaRPr sz="1200"/>
          </a:p>
          <a:p>
            <a:pPr indent="0" lvl="1" marL="685800" rtl="0" algn="l">
              <a:lnSpc>
                <a:spcPct val="100000"/>
              </a:lnSpc>
              <a:spcBef>
                <a:spcPts val="0"/>
              </a:spcBef>
              <a:spcAft>
                <a:spcPts val="0"/>
              </a:spcAft>
              <a:buSzPts val="1000"/>
              <a:buFont typeface="Arial"/>
              <a:buNone/>
            </a:pPr>
            <a:r>
              <a:t/>
            </a:r>
            <a:endParaRPr sz="1200"/>
          </a:p>
          <a:p>
            <a:pPr indent="0" lvl="1" marL="685800" rtl="0" algn="l">
              <a:lnSpc>
                <a:spcPct val="100000"/>
              </a:lnSpc>
              <a:spcBef>
                <a:spcPts val="0"/>
              </a:spcBef>
              <a:spcAft>
                <a:spcPts val="0"/>
              </a:spcAft>
              <a:buSzPts val="1000"/>
              <a:buFont typeface="Arial"/>
              <a:buNone/>
            </a:pPr>
            <a:r>
              <a:t/>
            </a:r>
            <a:endParaRPr sz="1200"/>
          </a:p>
          <a:p>
            <a:pPr indent="0" lvl="0" marL="342900" rtl="0" algn="l">
              <a:lnSpc>
                <a:spcPct val="190000"/>
              </a:lnSpc>
              <a:spcBef>
                <a:spcPts val="800"/>
              </a:spcBef>
              <a:spcAft>
                <a:spcPts val="0"/>
              </a:spcAft>
              <a:buSzPts val="600"/>
              <a:buNone/>
            </a:pPr>
            <a:r>
              <a:t/>
            </a:r>
            <a:endParaRPr sz="1100"/>
          </a:p>
        </p:txBody>
      </p:sp>
      <p:pic>
        <p:nvPicPr>
          <p:cNvPr id="847" name="Google Shape;847;p42"/>
          <p:cNvPicPr preferRelativeResize="0"/>
          <p:nvPr/>
        </p:nvPicPr>
        <p:blipFill rotWithShape="1">
          <a:blip r:embed="rId3">
            <a:alphaModFix/>
          </a:blip>
          <a:srcRect b="0" l="0" r="0" t="0"/>
          <a:stretch/>
        </p:blipFill>
        <p:spPr>
          <a:xfrm>
            <a:off x="5975288" y="359274"/>
            <a:ext cx="2881802" cy="2017649"/>
          </a:xfrm>
          <a:prstGeom prst="rect">
            <a:avLst/>
          </a:prstGeom>
          <a:noFill/>
          <a:ln>
            <a:noFill/>
          </a:ln>
        </p:spPr>
      </p:pic>
      <p:pic>
        <p:nvPicPr>
          <p:cNvPr id="848" name="Google Shape;848;p42"/>
          <p:cNvPicPr preferRelativeResize="0"/>
          <p:nvPr/>
        </p:nvPicPr>
        <p:blipFill rotWithShape="1">
          <a:blip r:embed="rId4">
            <a:alphaModFix/>
          </a:blip>
          <a:srcRect b="0" l="0" r="0" t="0"/>
          <a:stretch/>
        </p:blipFill>
        <p:spPr>
          <a:xfrm>
            <a:off x="5975288" y="2571750"/>
            <a:ext cx="2881802" cy="22124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43"/>
          <p:cNvSpPr txBox="1"/>
          <p:nvPr>
            <p:ph type="title"/>
          </p:nvPr>
        </p:nvSpPr>
        <p:spPr>
          <a:xfrm>
            <a:off x="518306" y="196913"/>
            <a:ext cx="3178161" cy="1011725"/>
          </a:xfrm>
          <a:prstGeom prst="rect">
            <a:avLst/>
          </a:prstGeom>
          <a:noFill/>
          <a:ln>
            <a:noFill/>
          </a:ln>
        </p:spPr>
        <p:txBody>
          <a:bodyPr anchorCtr="0" anchor="b" bIns="34275" lIns="68575" spcFirstLastPara="1" rIns="68575" wrap="square" tIns="34275">
            <a:noAutofit/>
          </a:bodyPr>
          <a:lstStyle/>
          <a:p>
            <a:pPr indent="0" lvl="0" marL="0" rtl="0" algn="l">
              <a:lnSpc>
                <a:spcPct val="100000"/>
              </a:lnSpc>
              <a:spcBef>
                <a:spcPts val="0"/>
              </a:spcBef>
              <a:spcAft>
                <a:spcPts val="0"/>
              </a:spcAft>
              <a:buClr>
                <a:schemeClr val="dk1"/>
              </a:buClr>
              <a:buSzPts val="800"/>
              <a:buFont typeface="Arial"/>
              <a:buNone/>
            </a:pPr>
            <a:r>
              <a:rPr lang="en" sz="3100"/>
              <a:t>Dancing Through It All: Ellie’s Dx</a:t>
            </a:r>
            <a:endParaRPr sz="3100"/>
          </a:p>
        </p:txBody>
      </p:sp>
      <p:sp>
        <p:nvSpPr>
          <p:cNvPr id="855" name="Google Shape;855;p43"/>
          <p:cNvSpPr txBox="1"/>
          <p:nvPr>
            <p:ph idx="1" type="body"/>
          </p:nvPr>
        </p:nvSpPr>
        <p:spPr>
          <a:xfrm>
            <a:off x="192216" y="1397887"/>
            <a:ext cx="4691969" cy="3585194"/>
          </a:xfrm>
          <a:prstGeom prst="rect">
            <a:avLst/>
          </a:prstGeom>
          <a:noFill/>
          <a:ln>
            <a:noFill/>
          </a:ln>
        </p:spPr>
        <p:txBody>
          <a:bodyPr anchorCtr="0" anchor="t" bIns="34275" lIns="68575" spcFirstLastPara="1" rIns="68575" wrap="square" tIns="34275">
            <a:normAutofit/>
          </a:bodyPr>
          <a:lstStyle/>
          <a:p>
            <a:pPr indent="-228600" lvl="0" marL="342900" rtl="0" algn="l">
              <a:lnSpc>
                <a:spcPct val="100000"/>
              </a:lnSpc>
              <a:spcBef>
                <a:spcPts val="800"/>
              </a:spcBef>
              <a:spcAft>
                <a:spcPts val="0"/>
              </a:spcAft>
              <a:buSzPts val="1000"/>
              <a:buFont typeface="Arial"/>
              <a:buChar char="•"/>
            </a:pPr>
            <a:r>
              <a:rPr lang="en"/>
              <a:t>Age 10: Ellies Foundation</a:t>
            </a:r>
            <a:endParaRPr/>
          </a:p>
          <a:p>
            <a:pPr indent="-228600" lvl="1" marL="685800" rtl="0" algn="l">
              <a:lnSpc>
                <a:spcPct val="100000"/>
              </a:lnSpc>
              <a:spcBef>
                <a:spcPts val="800"/>
              </a:spcBef>
              <a:spcAft>
                <a:spcPts val="0"/>
              </a:spcAft>
              <a:buSzPts val="1000"/>
              <a:buFont typeface="Arial"/>
              <a:buChar char="•"/>
            </a:pPr>
            <a:r>
              <a:rPr lang="en"/>
              <a:t>Elli and Mother, Beth, start non-profit to raise money for Juvenile diabetes, and WFS1</a:t>
            </a:r>
            <a:endParaRPr/>
          </a:p>
          <a:p>
            <a:pPr indent="-228600" lvl="0" marL="342900" rtl="0" algn="l">
              <a:lnSpc>
                <a:spcPct val="100000"/>
              </a:lnSpc>
              <a:spcBef>
                <a:spcPts val="800"/>
              </a:spcBef>
              <a:spcAft>
                <a:spcPts val="0"/>
              </a:spcAft>
              <a:buSzPts val="1000"/>
              <a:buFont typeface="Arial"/>
              <a:buChar char="•"/>
            </a:pPr>
            <a:r>
              <a:rPr lang="en"/>
              <a:t>Ellie and her mother have raised tens of thousands of dollars with their non-profit</a:t>
            </a:r>
            <a:endParaRPr/>
          </a:p>
          <a:p>
            <a:pPr indent="-228600" lvl="0" marL="342900" rtl="0" algn="l">
              <a:lnSpc>
                <a:spcPct val="100000"/>
              </a:lnSpc>
              <a:spcBef>
                <a:spcPts val="800"/>
              </a:spcBef>
              <a:spcAft>
                <a:spcPts val="0"/>
              </a:spcAft>
              <a:buSzPts val="1000"/>
              <a:buFont typeface="Arial"/>
              <a:buChar char="•"/>
            </a:pPr>
            <a:r>
              <a:rPr lang="en"/>
              <a:t>Ellie’s mother, a molecular biologist, drives research herself for WFS1 treatments</a:t>
            </a:r>
            <a:endParaRPr/>
          </a:p>
          <a:p>
            <a:pPr indent="-228600" lvl="1" marL="685800" rtl="0" algn="l">
              <a:lnSpc>
                <a:spcPct val="100000"/>
              </a:lnSpc>
              <a:spcBef>
                <a:spcPts val="400"/>
              </a:spcBef>
              <a:spcAft>
                <a:spcPts val="0"/>
              </a:spcAft>
              <a:buSzPts val="1000"/>
              <a:buFont typeface="Arial"/>
              <a:buChar char="•"/>
            </a:pPr>
            <a:r>
              <a:rPr lang="en"/>
              <a:t>Brought attention to the potential benefits of the drug TUDCA</a:t>
            </a:r>
            <a:endParaRPr/>
          </a:p>
          <a:p>
            <a:pPr indent="-228600" lvl="1" marL="685800" rtl="0" algn="l">
              <a:lnSpc>
                <a:spcPct val="100000"/>
              </a:lnSpc>
              <a:spcBef>
                <a:spcPts val="400"/>
              </a:spcBef>
              <a:spcAft>
                <a:spcPts val="0"/>
              </a:spcAft>
              <a:buSzPts val="1000"/>
              <a:buFont typeface="Arial"/>
              <a:buChar char="•"/>
            </a:pPr>
            <a:r>
              <a:rPr lang="en"/>
              <a:t>Initially fought for medical professionals to look into her daughter’s symptoms earlier and was able to get diagnosed very early for such a rare disease</a:t>
            </a:r>
            <a:endParaRPr/>
          </a:p>
          <a:p>
            <a:pPr indent="-165100" lvl="1" marL="685800" rtl="0" algn="l">
              <a:lnSpc>
                <a:spcPct val="100000"/>
              </a:lnSpc>
              <a:spcBef>
                <a:spcPts val="800"/>
              </a:spcBef>
              <a:spcAft>
                <a:spcPts val="0"/>
              </a:spcAft>
              <a:buSzPts val="1000"/>
              <a:buFont typeface="Arial"/>
              <a:buNone/>
            </a:pPr>
            <a:r>
              <a:t/>
            </a:r>
            <a:endParaRPr/>
          </a:p>
          <a:p>
            <a:pPr indent="0" lvl="1" marL="444500" rtl="0" algn="l">
              <a:lnSpc>
                <a:spcPct val="100000"/>
              </a:lnSpc>
              <a:spcBef>
                <a:spcPts val="800"/>
              </a:spcBef>
              <a:spcAft>
                <a:spcPts val="0"/>
              </a:spcAft>
              <a:buSzPts val="1000"/>
              <a:buNone/>
            </a:pPr>
            <a:r>
              <a:t/>
            </a:r>
            <a:endParaRPr/>
          </a:p>
          <a:p>
            <a:pPr indent="-165100" lvl="1" marL="685800" rtl="0" algn="l">
              <a:lnSpc>
                <a:spcPct val="100000"/>
              </a:lnSpc>
              <a:spcBef>
                <a:spcPts val="800"/>
              </a:spcBef>
              <a:spcAft>
                <a:spcPts val="0"/>
              </a:spcAft>
              <a:buSzPts val="1000"/>
              <a:buFont typeface="Arial"/>
              <a:buNone/>
            </a:pPr>
            <a:r>
              <a:t/>
            </a:r>
            <a:endParaRPr/>
          </a:p>
          <a:p>
            <a:pPr indent="0" lvl="0" marL="342900" rtl="0" algn="l">
              <a:lnSpc>
                <a:spcPct val="110000"/>
              </a:lnSpc>
              <a:spcBef>
                <a:spcPts val="800"/>
              </a:spcBef>
              <a:spcAft>
                <a:spcPts val="0"/>
              </a:spcAft>
              <a:buSzPts val="1000"/>
              <a:buNone/>
            </a:pPr>
            <a:r>
              <a:t/>
            </a:r>
            <a:endParaRPr/>
          </a:p>
        </p:txBody>
      </p:sp>
      <p:pic>
        <p:nvPicPr>
          <p:cNvPr id="856" name="Google Shape;856;p43"/>
          <p:cNvPicPr preferRelativeResize="0"/>
          <p:nvPr/>
        </p:nvPicPr>
        <p:blipFill rotWithShape="1">
          <a:blip r:embed="rId3">
            <a:alphaModFix/>
          </a:blip>
          <a:srcRect b="0" l="0" r="0" t="0"/>
          <a:stretch/>
        </p:blipFill>
        <p:spPr>
          <a:xfrm>
            <a:off x="5240231" y="348265"/>
            <a:ext cx="1377776" cy="950614"/>
          </a:xfrm>
          <a:prstGeom prst="rect">
            <a:avLst/>
          </a:prstGeom>
          <a:noFill/>
          <a:ln>
            <a:noFill/>
          </a:ln>
        </p:spPr>
      </p:pic>
      <p:pic>
        <p:nvPicPr>
          <p:cNvPr id="857" name="Google Shape;857;p43"/>
          <p:cNvPicPr preferRelativeResize="0"/>
          <p:nvPr/>
        </p:nvPicPr>
        <p:blipFill rotWithShape="1">
          <a:blip r:embed="rId4">
            <a:alphaModFix/>
          </a:blip>
          <a:srcRect b="0" l="0" r="0" t="0"/>
          <a:stretch/>
        </p:blipFill>
        <p:spPr>
          <a:xfrm>
            <a:off x="6087979" y="3292869"/>
            <a:ext cx="2901741" cy="1690213"/>
          </a:xfrm>
          <a:prstGeom prst="rect">
            <a:avLst/>
          </a:prstGeom>
          <a:noFill/>
          <a:ln>
            <a:noFill/>
          </a:ln>
        </p:spPr>
      </p:pic>
      <p:pic>
        <p:nvPicPr>
          <p:cNvPr id="858" name="Google Shape;858;p43"/>
          <p:cNvPicPr preferRelativeResize="0"/>
          <p:nvPr/>
        </p:nvPicPr>
        <p:blipFill rotWithShape="1">
          <a:blip r:embed="rId5">
            <a:alphaModFix/>
          </a:blip>
          <a:srcRect b="0" l="4424" r="28997" t="0"/>
          <a:stretch/>
        </p:blipFill>
        <p:spPr>
          <a:xfrm>
            <a:off x="7270153" y="172776"/>
            <a:ext cx="1719568" cy="1424684"/>
          </a:xfrm>
          <a:prstGeom prst="rect">
            <a:avLst/>
          </a:prstGeom>
          <a:noFill/>
          <a:ln>
            <a:noFill/>
          </a:ln>
        </p:spPr>
      </p:pic>
      <p:pic>
        <p:nvPicPr>
          <p:cNvPr id="859" name="Google Shape;859;p43"/>
          <p:cNvPicPr preferRelativeResize="0"/>
          <p:nvPr/>
        </p:nvPicPr>
        <p:blipFill rotWithShape="1">
          <a:blip r:embed="rId6">
            <a:alphaModFix/>
          </a:blip>
          <a:srcRect b="0" l="12674" r="0" t="0"/>
          <a:stretch/>
        </p:blipFill>
        <p:spPr>
          <a:xfrm>
            <a:off x="7270153" y="1687701"/>
            <a:ext cx="1719567" cy="1424684"/>
          </a:xfrm>
          <a:prstGeom prst="rect">
            <a:avLst/>
          </a:prstGeom>
          <a:noFill/>
          <a:ln>
            <a:noFill/>
          </a:ln>
        </p:spPr>
      </p:pic>
      <p:sp>
        <p:nvSpPr>
          <p:cNvPr id="860" name="Google Shape;860;p43"/>
          <p:cNvSpPr txBox="1"/>
          <p:nvPr/>
        </p:nvSpPr>
        <p:spPr>
          <a:xfrm>
            <a:off x="5002368" y="1397887"/>
            <a:ext cx="1853501" cy="85408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 sz="1400" u="sng" cap="none" strike="noStrike">
                <a:solidFill>
                  <a:schemeClr val="hlink"/>
                </a:solidFill>
                <a:latin typeface="Arial"/>
                <a:ea typeface="Arial"/>
                <a:cs typeface="Arial"/>
                <a:sym typeface="Arial"/>
                <a:hlinkClick r:id="rId7"/>
              </a:rPr>
              <a:t>Colorado Voices Video: Ellie White</a:t>
            </a:r>
            <a:endParaRPr b="1" i="0" sz="1400" u="sng" cap="none" strike="noStrike">
              <a:solidFill>
                <a:srgbClr val="1469B7"/>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400" u="sng" cap="none" strike="noStrike">
              <a:solidFill>
                <a:srgbClr val="1469B7"/>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861" name="Google Shape;861;p43"/>
          <p:cNvSpPr txBox="1"/>
          <p:nvPr/>
        </p:nvSpPr>
        <p:spPr>
          <a:xfrm>
            <a:off x="4884185" y="1864895"/>
            <a:ext cx="1971684" cy="1107996"/>
          </a:xfrm>
          <a:prstGeom prst="rect">
            <a:avLst/>
          </a:prstGeom>
          <a:noFill/>
          <a:ln>
            <a:noFill/>
          </a:ln>
        </p:spPr>
        <p:txBody>
          <a:bodyPr anchorCtr="0" anchor="t" bIns="34275" lIns="68575" spcFirstLastPara="1" rIns="68575" wrap="square" tIns="34275">
            <a:spAutoFit/>
          </a:bodyPr>
          <a:lstStyle/>
          <a:p>
            <a:pPr indent="-215900" lvl="0" marL="215900" marR="0" rtl="0" algn="ctr">
              <a:lnSpc>
                <a:spcPct val="100000"/>
              </a:lnSpc>
              <a:spcBef>
                <a:spcPts val="0"/>
              </a:spcBef>
              <a:spcAft>
                <a:spcPts val="0"/>
              </a:spcAft>
              <a:buClr>
                <a:srgbClr val="000000"/>
              </a:buClr>
              <a:buSzPts val="1400"/>
              <a:buFont typeface="Arial"/>
              <a:buChar char="•"/>
            </a:pPr>
            <a:r>
              <a:rPr b="0" i="0" lang="en" sz="1400" u="none" cap="none" strike="noStrike">
                <a:solidFill>
                  <a:schemeClr val="dk1"/>
                </a:solidFill>
                <a:latin typeface="Arial"/>
                <a:ea typeface="Arial"/>
                <a:cs typeface="Arial"/>
                <a:sym typeface="Arial"/>
              </a:rPr>
              <a:t>26 minute video, all about Ellie and her story. Completely optional but a very inspiring video</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4" name="Shape 434"/>
        <p:cNvGrpSpPr/>
        <p:nvPr/>
      </p:nvGrpSpPr>
      <p:grpSpPr>
        <a:xfrm>
          <a:off x="0" y="0"/>
          <a:ext cx="0" cy="0"/>
          <a:chOff x="0" y="0"/>
          <a:chExt cx="0" cy="0"/>
        </a:xfrm>
      </p:grpSpPr>
      <p:sp>
        <p:nvSpPr>
          <p:cNvPr id="435" name="Google Shape;435;p26"/>
          <p:cNvSpPr/>
          <p:nvPr/>
        </p:nvSpPr>
        <p:spPr>
          <a:xfrm>
            <a:off x="0" y="0"/>
            <a:ext cx="915646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436" name="Google Shape;436;p26"/>
          <p:cNvGrpSpPr/>
          <p:nvPr/>
        </p:nvGrpSpPr>
        <p:grpSpPr>
          <a:xfrm>
            <a:off x="-4660" y="-1"/>
            <a:ext cx="9161120" cy="5143500"/>
            <a:chOff x="-6214" y="-1"/>
            <a:chExt cx="12214827" cy="6858000"/>
          </a:xfrm>
        </p:grpSpPr>
        <p:cxnSp>
          <p:nvCxnSpPr>
            <p:cNvPr id="437" name="Google Shape;437;p26"/>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38" name="Google Shape;438;p26"/>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39" name="Google Shape;439;p26"/>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40" name="Google Shape;440;p26"/>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41" name="Google Shape;441;p26"/>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42" name="Google Shape;442;p26"/>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43" name="Google Shape;443;p26"/>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44" name="Google Shape;444;p26"/>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45" name="Google Shape;445;p26"/>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46" name="Google Shape;446;p26"/>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47" name="Google Shape;447;p26"/>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48" name="Google Shape;448;p26"/>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49" name="Google Shape;449;p26"/>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50" name="Google Shape;450;p26"/>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51" name="Google Shape;451;p26"/>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52" name="Google Shape;452;p26"/>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53" name="Google Shape;453;p26"/>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54" name="Google Shape;454;p26"/>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55" name="Google Shape;455;p26"/>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56" name="Google Shape;456;p26"/>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57" name="Google Shape;457;p26"/>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58" name="Google Shape;458;p26"/>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59" name="Google Shape;459;p26"/>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60" name="Google Shape;460;p26"/>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61" name="Google Shape;461;p26"/>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62" name="Google Shape;462;p26"/>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63" name="Google Shape;463;p26"/>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64" name="Google Shape;464;p26"/>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65" name="Google Shape;465;p26"/>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66" name="Google Shape;466;p26"/>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67" name="Google Shape;467;p26"/>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468" name="Google Shape;468;p26"/>
          <p:cNvSpPr/>
          <p:nvPr/>
        </p:nvSpPr>
        <p:spPr>
          <a:xfrm rot="-8100000">
            <a:off x="-213107" y="2365459"/>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69" name="Google Shape;469;p26"/>
          <p:cNvSpPr txBox="1"/>
          <p:nvPr>
            <p:ph type="title"/>
          </p:nvPr>
        </p:nvSpPr>
        <p:spPr>
          <a:xfrm>
            <a:off x="518309" y="544463"/>
            <a:ext cx="2571609" cy="4077473"/>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2"/>
              </a:buClr>
              <a:buSzPts val="3300"/>
              <a:buFont typeface="Arial"/>
              <a:buNone/>
            </a:pPr>
            <a:r>
              <a:rPr lang="en"/>
              <a:t>What is Wolfram Syndrome?</a:t>
            </a:r>
            <a:endParaRPr/>
          </a:p>
        </p:txBody>
      </p:sp>
      <p:grpSp>
        <p:nvGrpSpPr>
          <p:cNvPr id="470" name="Google Shape;470;p26"/>
          <p:cNvGrpSpPr/>
          <p:nvPr/>
        </p:nvGrpSpPr>
        <p:grpSpPr>
          <a:xfrm>
            <a:off x="3827462" y="128174"/>
            <a:ext cx="5159638" cy="4478828"/>
            <a:chOff x="0" y="729"/>
            <a:chExt cx="6879517" cy="5971771"/>
          </a:xfrm>
        </p:grpSpPr>
        <p:sp>
          <p:nvSpPr>
            <p:cNvPr id="471" name="Google Shape;471;p26"/>
            <p:cNvSpPr/>
            <p:nvPr/>
          </p:nvSpPr>
          <p:spPr>
            <a:xfrm>
              <a:off x="0" y="729"/>
              <a:ext cx="6879517" cy="170622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2" name="Google Shape;472;p26"/>
            <p:cNvSpPr/>
            <p:nvPr/>
          </p:nvSpPr>
          <p:spPr>
            <a:xfrm>
              <a:off x="516131" y="384628"/>
              <a:ext cx="938421" cy="938421"/>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3" name="Google Shape;473;p26"/>
            <p:cNvSpPr/>
            <p:nvPr/>
          </p:nvSpPr>
          <p:spPr>
            <a:xfrm>
              <a:off x="1970684" y="729"/>
              <a:ext cx="3095782" cy="170622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4" name="Google Shape;474;p26"/>
            <p:cNvSpPr txBox="1"/>
            <p:nvPr/>
          </p:nvSpPr>
          <p:spPr>
            <a:xfrm>
              <a:off x="1970684" y="729"/>
              <a:ext cx="3095782" cy="1706220"/>
            </a:xfrm>
            <a:prstGeom prst="rect">
              <a:avLst/>
            </a:prstGeom>
            <a:noFill/>
            <a:ln>
              <a:noFill/>
            </a:ln>
          </p:spPr>
          <p:txBody>
            <a:bodyPr anchorCtr="0" anchor="ctr" bIns="135425" lIns="135425" spcFirstLastPara="1" rIns="135425" wrap="square" tIns="135425">
              <a:noAutofit/>
            </a:bodyPr>
            <a:lstStyle/>
            <a:p>
              <a:pPr indent="0" lvl="0" marL="0" marR="0" rtl="0" algn="l">
                <a:lnSpc>
                  <a:spcPct val="90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Wolfram Syndrome, also referred to as DIDMOAD, is a genetic mutation that results in a missing or mutated gene in the body</a:t>
              </a:r>
              <a:endParaRPr b="0" i="0" sz="1100" u="none" cap="none" strike="noStrike">
                <a:solidFill>
                  <a:srgbClr val="000000"/>
                </a:solidFill>
                <a:latin typeface="Arial"/>
                <a:ea typeface="Arial"/>
                <a:cs typeface="Arial"/>
                <a:sym typeface="Arial"/>
              </a:endParaRPr>
            </a:p>
          </p:txBody>
        </p:sp>
        <p:sp>
          <p:nvSpPr>
            <p:cNvPr id="475" name="Google Shape;475;p26"/>
            <p:cNvSpPr/>
            <p:nvPr/>
          </p:nvSpPr>
          <p:spPr>
            <a:xfrm>
              <a:off x="5066467" y="729"/>
              <a:ext cx="1813049" cy="170622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6" name="Google Shape;476;p26"/>
            <p:cNvSpPr txBox="1"/>
            <p:nvPr/>
          </p:nvSpPr>
          <p:spPr>
            <a:xfrm>
              <a:off x="5066467" y="729"/>
              <a:ext cx="1813049" cy="1706220"/>
            </a:xfrm>
            <a:prstGeom prst="rect">
              <a:avLst/>
            </a:prstGeom>
            <a:noFill/>
            <a:ln>
              <a:noFill/>
            </a:ln>
          </p:spPr>
          <p:txBody>
            <a:bodyPr anchorCtr="0" anchor="ctr" bIns="135425" lIns="135425" spcFirstLastPara="1" rIns="135425" wrap="square" tIns="135425">
              <a:noAutofit/>
            </a:bodyPr>
            <a:lstStyle/>
            <a:p>
              <a:pPr indent="0" lvl="0" marL="0" marR="0" rtl="0" algn="l">
                <a:lnSpc>
                  <a:spcPct val="9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primary Wolfram Syndrome 1 (WFS1) affects gene producing wolframin; a glycoprotein</a:t>
              </a:r>
              <a:endParaRPr b="0" i="0" sz="1100" u="none" cap="none" strike="noStrike">
                <a:solidFill>
                  <a:srgbClr val="000000"/>
                </a:solidFill>
                <a:latin typeface="Arial"/>
                <a:ea typeface="Arial"/>
                <a:cs typeface="Arial"/>
                <a:sym typeface="Arial"/>
              </a:endParaRPr>
            </a:p>
          </p:txBody>
        </p:sp>
        <p:sp>
          <p:nvSpPr>
            <p:cNvPr id="477" name="Google Shape;477;p26"/>
            <p:cNvSpPr/>
            <p:nvPr/>
          </p:nvSpPr>
          <p:spPr>
            <a:xfrm>
              <a:off x="0" y="2133504"/>
              <a:ext cx="6879517" cy="170622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8" name="Google Shape;478;p26"/>
            <p:cNvSpPr/>
            <p:nvPr/>
          </p:nvSpPr>
          <p:spPr>
            <a:xfrm>
              <a:off x="516131" y="2517404"/>
              <a:ext cx="938421" cy="938421"/>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9" name="Google Shape;479;p26"/>
            <p:cNvSpPr/>
            <p:nvPr/>
          </p:nvSpPr>
          <p:spPr>
            <a:xfrm>
              <a:off x="1970684" y="2133504"/>
              <a:ext cx="3095782" cy="170622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0" name="Google Shape;480;p26"/>
            <p:cNvSpPr txBox="1"/>
            <p:nvPr/>
          </p:nvSpPr>
          <p:spPr>
            <a:xfrm>
              <a:off x="1970684" y="2133504"/>
              <a:ext cx="3095782" cy="1706220"/>
            </a:xfrm>
            <a:prstGeom prst="rect">
              <a:avLst/>
            </a:prstGeom>
            <a:noFill/>
            <a:ln>
              <a:noFill/>
            </a:ln>
          </p:spPr>
          <p:txBody>
            <a:bodyPr anchorCtr="0" anchor="ctr" bIns="135425" lIns="135425" spcFirstLastPara="1" rIns="135425" wrap="square" tIns="135425">
              <a:noAutofit/>
            </a:bodyPr>
            <a:lstStyle/>
            <a:p>
              <a:pPr indent="0" lvl="0" marL="0" marR="0" rtl="0" algn="l">
                <a:lnSpc>
                  <a:spcPct val="90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DIDMOAD is an acronym related to the common symptoms of the disorder</a:t>
              </a:r>
              <a:endParaRPr b="0" i="0" sz="1100" u="none" cap="none" strike="noStrike">
                <a:solidFill>
                  <a:srgbClr val="000000"/>
                </a:solidFill>
                <a:latin typeface="Arial"/>
                <a:ea typeface="Arial"/>
                <a:cs typeface="Arial"/>
                <a:sym typeface="Arial"/>
              </a:endParaRPr>
            </a:p>
          </p:txBody>
        </p:sp>
        <p:sp>
          <p:nvSpPr>
            <p:cNvPr id="481" name="Google Shape;481;p26"/>
            <p:cNvSpPr/>
            <p:nvPr/>
          </p:nvSpPr>
          <p:spPr>
            <a:xfrm>
              <a:off x="5066467" y="2133504"/>
              <a:ext cx="1813049" cy="170622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2" name="Google Shape;482;p26"/>
            <p:cNvSpPr txBox="1"/>
            <p:nvPr/>
          </p:nvSpPr>
          <p:spPr>
            <a:xfrm>
              <a:off x="5066343" y="2133505"/>
              <a:ext cx="1812900" cy="1706100"/>
            </a:xfrm>
            <a:prstGeom prst="rect">
              <a:avLst/>
            </a:prstGeom>
            <a:noFill/>
            <a:ln>
              <a:noFill/>
            </a:ln>
          </p:spPr>
          <p:txBody>
            <a:bodyPr anchorCtr="0" anchor="ctr" bIns="135425" lIns="135425" spcFirstLastPara="1" rIns="135425" wrap="square" tIns="135425">
              <a:noAutofit/>
            </a:bodyPr>
            <a:lstStyle/>
            <a:p>
              <a:pPr indent="0" lvl="0" marL="0" marR="0" rtl="0" algn="l">
                <a:lnSpc>
                  <a:spcPct val="9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Diabetes Insipidus (DI), Diabetes Mellitus (DM), </a:t>
              </a:r>
              <a:endParaRPr b="0" i="0" sz="11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Optic Atrophy (OA)  and Deafness (D)</a:t>
              </a:r>
              <a:endParaRPr b="0" i="0" sz="1100" u="none" cap="none" strike="noStrike">
                <a:solidFill>
                  <a:srgbClr val="000000"/>
                </a:solidFill>
                <a:latin typeface="Arial"/>
                <a:ea typeface="Arial"/>
                <a:cs typeface="Arial"/>
                <a:sym typeface="Arial"/>
              </a:endParaRPr>
            </a:p>
          </p:txBody>
        </p:sp>
        <p:sp>
          <p:nvSpPr>
            <p:cNvPr id="483" name="Google Shape;483;p26"/>
            <p:cNvSpPr/>
            <p:nvPr/>
          </p:nvSpPr>
          <p:spPr>
            <a:xfrm>
              <a:off x="0" y="4266280"/>
              <a:ext cx="6879517" cy="170622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4" name="Google Shape;484;p26"/>
            <p:cNvSpPr/>
            <p:nvPr/>
          </p:nvSpPr>
          <p:spPr>
            <a:xfrm>
              <a:off x="516131" y="4650179"/>
              <a:ext cx="938421" cy="938421"/>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5" name="Google Shape;485;p26"/>
            <p:cNvSpPr/>
            <p:nvPr/>
          </p:nvSpPr>
          <p:spPr>
            <a:xfrm>
              <a:off x="1970684" y="4266280"/>
              <a:ext cx="4908832" cy="170622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6" name="Google Shape;486;p26"/>
            <p:cNvSpPr txBox="1"/>
            <p:nvPr/>
          </p:nvSpPr>
          <p:spPr>
            <a:xfrm>
              <a:off x="1970684" y="4266280"/>
              <a:ext cx="4908832" cy="1706220"/>
            </a:xfrm>
            <a:prstGeom prst="rect">
              <a:avLst/>
            </a:prstGeom>
            <a:noFill/>
            <a:ln>
              <a:noFill/>
            </a:ln>
          </p:spPr>
          <p:txBody>
            <a:bodyPr anchorCtr="0" anchor="ctr" bIns="135425" lIns="135425" spcFirstLastPara="1" rIns="135425" wrap="square" tIns="135425">
              <a:noAutofit/>
            </a:bodyPr>
            <a:lstStyle/>
            <a:p>
              <a:pPr indent="0" lvl="0" marL="0" marR="0" rtl="0" algn="l">
                <a:lnSpc>
                  <a:spcPct val="90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The WFS1 gene mutation causes dysfunctional protein folding, Calcium homeostasis abnormalities, Endoplasmic Reticulum (ER) stress and Mitochondria dysfunction </a:t>
              </a:r>
              <a:endParaRPr b="0" i="0" sz="1100" u="none" cap="none" strike="noStrik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44"/>
          <p:cNvSpPr txBox="1"/>
          <p:nvPr>
            <p:ph type="title"/>
          </p:nvPr>
        </p:nvSpPr>
        <p:spPr>
          <a:xfrm>
            <a:off x="155719" y="197738"/>
            <a:ext cx="2940566" cy="91440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100000"/>
              </a:lnSpc>
              <a:spcBef>
                <a:spcPts val="0"/>
              </a:spcBef>
              <a:spcAft>
                <a:spcPts val="0"/>
              </a:spcAft>
              <a:buClr>
                <a:schemeClr val="dk1"/>
              </a:buClr>
              <a:buSzPct val="25806"/>
              <a:buFont typeface="Arial"/>
              <a:buNone/>
            </a:pPr>
            <a:r>
              <a:rPr lang="en" sz="3100"/>
              <a:t>Dancing Through It All: Ellie’s Dx</a:t>
            </a:r>
            <a:endParaRPr sz="3100"/>
          </a:p>
        </p:txBody>
      </p:sp>
      <p:sp>
        <p:nvSpPr>
          <p:cNvPr id="868" name="Google Shape;868;p44"/>
          <p:cNvSpPr txBox="1"/>
          <p:nvPr>
            <p:ph idx="1" type="body"/>
          </p:nvPr>
        </p:nvSpPr>
        <p:spPr>
          <a:xfrm>
            <a:off x="300790" y="1112138"/>
            <a:ext cx="5053263" cy="3811049"/>
          </a:xfrm>
          <a:prstGeom prst="rect">
            <a:avLst/>
          </a:prstGeom>
          <a:noFill/>
          <a:ln>
            <a:noFill/>
          </a:ln>
        </p:spPr>
        <p:txBody>
          <a:bodyPr anchorCtr="0" anchor="t" bIns="34275" lIns="68575" spcFirstLastPara="1" rIns="68575" wrap="square" tIns="34275">
            <a:normAutofit lnSpcReduction="10000"/>
          </a:bodyPr>
          <a:lstStyle/>
          <a:p>
            <a:pPr indent="-228600" lvl="0" marL="342900" rtl="0" algn="l">
              <a:lnSpc>
                <a:spcPct val="100000"/>
              </a:lnSpc>
              <a:spcBef>
                <a:spcPts val="800"/>
              </a:spcBef>
              <a:spcAft>
                <a:spcPts val="0"/>
              </a:spcAft>
              <a:buSzPts val="1000"/>
              <a:buFont typeface="Arial"/>
              <a:buChar char="•"/>
            </a:pPr>
            <a:r>
              <a:rPr lang="en"/>
              <a:t>Age 18: Attends Center for Blind</a:t>
            </a:r>
            <a:endParaRPr/>
          </a:p>
          <a:p>
            <a:pPr indent="-228600" lvl="1" marL="685800" rtl="0" algn="l">
              <a:lnSpc>
                <a:spcPct val="110000"/>
              </a:lnSpc>
              <a:spcBef>
                <a:spcPts val="800"/>
              </a:spcBef>
              <a:spcAft>
                <a:spcPts val="0"/>
              </a:spcAft>
              <a:buSzPts val="1000"/>
              <a:buFont typeface="Arial"/>
              <a:buChar char="•"/>
            </a:pPr>
            <a:r>
              <a:rPr lang="en"/>
              <a:t>Travels to St. Louis often to see Dr. Urano who helps with her treatment and research of WFS1</a:t>
            </a:r>
            <a:endParaRPr/>
          </a:p>
          <a:p>
            <a:pPr indent="-228600" lvl="1" marL="685800" rtl="0" algn="l">
              <a:lnSpc>
                <a:spcPct val="110000"/>
              </a:lnSpc>
              <a:spcBef>
                <a:spcPts val="800"/>
              </a:spcBef>
              <a:spcAft>
                <a:spcPts val="0"/>
              </a:spcAft>
              <a:buSzPts val="1000"/>
              <a:buFont typeface="Arial"/>
              <a:buChar char="•"/>
            </a:pPr>
            <a:r>
              <a:rPr lang="en"/>
              <a:t>Attended Colorado Center for Blind once vision got low enough</a:t>
            </a:r>
            <a:endParaRPr/>
          </a:p>
          <a:p>
            <a:pPr indent="-228600" lvl="2" marL="1028700" rtl="0" algn="l">
              <a:lnSpc>
                <a:spcPct val="110000"/>
              </a:lnSpc>
              <a:spcBef>
                <a:spcPts val="800"/>
              </a:spcBef>
              <a:spcAft>
                <a:spcPts val="0"/>
              </a:spcAft>
              <a:buSzPts val="1000"/>
              <a:buFont typeface="Arial"/>
              <a:buChar char="•"/>
            </a:pPr>
            <a:r>
              <a:rPr lang="en"/>
              <a:t>Walks with a cane, read/write in braille</a:t>
            </a:r>
            <a:endParaRPr/>
          </a:p>
          <a:p>
            <a:pPr indent="-228600" lvl="0" marL="342900" rtl="0" algn="l">
              <a:lnSpc>
                <a:spcPct val="110000"/>
              </a:lnSpc>
              <a:spcBef>
                <a:spcPts val="800"/>
              </a:spcBef>
              <a:spcAft>
                <a:spcPts val="0"/>
              </a:spcAft>
              <a:buSzPts val="1000"/>
              <a:buFont typeface="Arial"/>
              <a:buChar char="•"/>
            </a:pPr>
            <a:r>
              <a:rPr lang="en"/>
              <a:t>Age 22: Thriving with Wolfram Syndrome</a:t>
            </a:r>
            <a:endParaRPr/>
          </a:p>
          <a:p>
            <a:pPr indent="-228600" lvl="1" marL="685800" rtl="0" algn="l">
              <a:lnSpc>
                <a:spcPct val="110000"/>
              </a:lnSpc>
              <a:spcBef>
                <a:spcPts val="400"/>
              </a:spcBef>
              <a:spcAft>
                <a:spcPts val="0"/>
              </a:spcAft>
              <a:buSzPts val="1000"/>
              <a:buFont typeface="Arial"/>
              <a:buChar char="•"/>
            </a:pPr>
            <a:r>
              <a:rPr lang="en"/>
              <a:t>Climbs 14ers, skydives, plays piano</a:t>
            </a:r>
            <a:endParaRPr/>
          </a:p>
          <a:p>
            <a:pPr indent="-228600" lvl="2" marL="1028700" rtl="0" algn="l">
              <a:lnSpc>
                <a:spcPct val="110000"/>
              </a:lnSpc>
              <a:spcBef>
                <a:spcPts val="400"/>
              </a:spcBef>
              <a:spcAft>
                <a:spcPts val="0"/>
              </a:spcAft>
              <a:buSzPts val="1000"/>
              <a:buFont typeface="Arial"/>
              <a:buChar char="•"/>
            </a:pPr>
            <a:r>
              <a:rPr lang="en"/>
              <a:t>As Ellie says, “I have Wolfram syndrome, but Wolfram syndrome doesn’t have me”</a:t>
            </a:r>
            <a:endParaRPr/>
          </a:p>
          <a:p>
            <a:pPr indent="-228600" lvl="1" marL="685800" rtl="0" algn="l">
              <a:lnSpc>
                <a:spcPct val="110000"/>
              </a:lnSpc>
              <a:spcBef>
                <a:spcPts val="400"/>
              </a:spcBef>
              <a:spcAft>
                <a:spcPts val="0"/>
              </a:spcAft>
              <a:buSzPts val="1000"/>
              <a:buFont typeface="Arial"/>
              <a:buChar char="•"/>
            </a:pPr>
            <a:r>
              <a:rPr lang="en"/>
              <a:t>She also has done fencing, dances, white water rafting</a:t>
            </a:r>
            <a:endParaRPr/>
          </a:p>
          <a:p>
            <a:pPr indent="-228600" lvl="1" marL="685800" rtl="0" algn="l">
              <a:lnSpc>
                <a:spcPct val="110000"/>
              </a:lnSpc>
              <a:spcBef>
                <a:spcPts val="400"/>
              </a:spcBef>
              <a:spcAft>
                <a:spcPts val="0"/>
              </a:spcAft>
              <a:buSzPts val="1000"/>
              <a:buFont typeface="Arial"/>
              <a:buChar char="•"/>
            </a:pPr>
            <a:r>
              <a:rPr lang="en"/>
              <a:t>Currently, her most notable symptoms are only DM and OA, she does not have any issues with her hearing or the other classic symptom of DI </a:t>
            </a:r>
            <a:endParaRPr/>
          </a:p>
          <a:p>
            <a:pPr indent="-165100" lvl="0" marL="342900" rtl="0" algn="l">
              <a:lnSpc>
                <a:spcPct val="110000"/>
              </a:lnSpc>
              <a:spcBef>
                <a:spcPts val="800"/>
              </a:spcBef>
              <a:spcAft>
                <a:spcPts val="0"/>
              </a:spcAft>
              <a:buSzPts val="1000"/>
              <a:buFont typeface="Arial"/>
              <a:buNone/>
            </a:pPr>
            <a:r>
              <a:t/>
            </a:r>
            <a:endParaRPr/>
          </a:p>
        </p:txBody>
      </p:sp>
      <p:pic>
        <p:nvPicPr>
          <p:cNvPr id="869" name="Google Shape;869;p44"/>
          <p:cNvPicPr preferRelativeResize="0"/>
          <p:nvPr/>
        </p:nvPicPr>
        <p:blipFill rotWithShape="1">
          <a:blip r:embed="rId3">
            <a:alphaModFix/>
          </a:blip>
          <a:srcRect b="0" l="0" r="0" t="0"/>
          <a:stretch/>
        </p:blipFill>
        <p:spPr>
          <a:xfrm>
            <a:off x="5672138" y="150207"/>
            <a:ext cx="3316144" cy="2652915"/>
          </a:xfrm>
          <a:prstGeom prst="rect">
            <a:avLst/>
          </a:prstGeom>
          <a:noFill/>
          <a:ln>
            <a:noFill/>
          </a:ln>
        </p:spPr>
      </p:pic>
      <p:pic>
        <p:nvPicPr>
          <p:cNvPr id="870" name="Google Shape;870;p44"/>
          <p:cNvPicPr preferRelativeResize="0"/>
          <p:nvPr/>
        </p:nvPicPr>
        <p:blipFill rotWithShape="1">
          <a:blip r:embed="rId4">
            <a:alphaModFix/>
          </a:blip>
          <a:srcRect b="0" l="0" r="0" t="0"/>
          <a:stretch/>
        </p:blipFill>
        <p:spPr>
          <a:xfrm>
            <a:off x="5672138" y="3388259"/>
            <a:ext cx="3315452" cy="1860854"/>
          </a:xfrm>
          <a:prstGeom prst="rect">
            <a:avLst/>
          </a:prstGeom>
          <a:noFill/>
          <a:ln>
            <a:noFill/>
          </a:ln>
        </p:spPr>
      </p:pic>
      <p:sp>
        <p:nvSpPr>
          <p:cNvPr id="871" name="Google Shape;871;p44"/>
          <p:cNvSpPr txBox="1"/>
          <p:nvPr/>
        </p:nvSpPr>
        <p:spPr>
          <a:xfrm>
            <a:off x="5671446" y="2803122"/>
            <a:ext cx="3316144" cy="103874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 sz="1100" u="none" cap="none" strike="noStrike">
                <a:solidFill>
                  <a:schemeClr val="dk1"/>
                </a:solidFill>
                <a:latin typeface="Arial"/>
                <a:ea typeface="Arial"/>
                <a:cs typeface="Arial"/>
                <a:sym typeface="Arial"/>
              </a:rPr>
              <a:t>Gabriel Lehman</a:t>
            </a:r>
            <a:r>
              <a:rPr b="0" i="0" lang="en" sz="1100" u="none" cap="none" strike="noStrike">
                <a:solidFill>
                  <a:srgbClr val="000000"/>
                </a:solidFill>
                <a:latin typeface="Arial"/>
                <a:ea typeface="Arial"/>
                <a:cs typeface="Arial"/>
                <a:sym typeface="Arial"/>
              </a:rPr>
              <a:t> (artist): </a:t>
            </a:r>
            <a:r>
              <a:rPr b="0" i="1" lang="en" sz="1100" u="none" cap="none" strike="noStrike">
                <a:solidFill>
                  <a:srgbClr val="000000"/>
                </a:solidFill>
                <a:latin typeface="Arial"/>
                <a:ea typeface="Arial"/>
                <a:cs typeface="Arial"/>
                <a:sym typeface="Arial"/>
              </a:rPr>
              <a:t>Dancing Through it All</a:t>
            </a:r>
            <a:endParaRPr sz="1100"/>
          </a:p>
          <a:p>
            <a:pPr indent="0" lvl="0" marL="0" marR="0" rtl="0" algn="l">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Shows Ellie’s world as she now sees it; with orange skies, pink clouds, purple trees and grass. We also see Ellie, smiling, and seemingly, with no effort, dancing in the beautiful world she now sees through the eyes of Wolfram Syndrome</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45"/>
          <p:cNvSpPr txBox="1"/>
          <p:nvPr>
            <p:ph type="title"/>
          </p:nvPr>
        </p:nvSpPr>
        <p:spPr>
          <a:xfrm>
            <a:off x="518306" y="544463"/>
            <a:ext cx="7743825" cy="441225"/>
          </a:xfrm>
          <a:prstGeom prst="rect">
            <a:avLst/>
          </a:prstGeom>
          <a:noFill/>
          <a:ln>
            <a:noFill/>
          </a:ln>
        </p:spPr>
        <p:txBody>
          <a:bodyPr anchorCtr="0" anchor="b" bIns="34275" lIns="68575" spcFirstLastPara="1" rIns="68575" wrap="square" tIns="34275">
            <a:normAutofit fontScale="90000"/>
          </a:bodyPr>
          <a:lstStyle/>
          <a:p>
            <a:pPr indent="0" lvl="0" marL="0" rtl="0" algn="l">
              <a:lnSpc>
                <a:spcPct val="100000"/>
              </a:lnSpc>
              <a:spcBef>
                <a:spcPts val="0"/>
              </a:spcBef>
              <a:spcAft>
                <a:spcPts val="0"/>
              </a:spcAft>
              <a:buSzPct val="45454"/>
              <a:buNone/>
            </a:pPr>
            <a:r>
              <a:rPr lang="en"/>
              <a:t>References </a:t>
            </a:r>
            <a:endParaRPr/>
          </a:p>
        </p:txBody>
      </p:sp>
      <p:sp>
        <p:nvSpPr>
          <p:cNvPr id="878" name="Google Shape;878;p45"/>
          <p:cNvSpPr txBox="1"/>
          <p:nvPr>
            <p:ph idx="1" type="body"/>
          </p:nvPr>
        </p:nvSpPr>
        <p:spPr>
          <a:xfrm>
            <a:off x="518306" y="985688"/>
            <a:ext cx="8343000" cy="3778425"/>
          </a:xfrm>
          <a:prstGeom prst="rect">
            <a:avLst/>
          </a:prstGeom>
          <a:noFill/>
          <a:ln>
            <a:noFill/>
          </a:ln>
        </p:spPr>
        <p:txBody>
          <a:bodyPr anchorCtr="0" anchor="t" bIns="34275" lIns="68575" spcFirstLastPara="1" rIns="68575" wrap="square" tIns="34275">
            <a:normAutofit/>
          </a:bodyPr>
          <a:lstStyle/>
          <a:p>
            <a:pPr indent="-342900" lvl="0" marL="342900" rtl="0" algn="l">
              <a:lnSpc>
                <a:spcPct val="200000"/>
              </a:lnSpc>
              <a:spcBef>
                <a:spcPts val="800"/>
              </a:spcBef>
              <a:spcAft>
                <a:spcPts val="0"/>
              </a:spcAft>
              <a:buSzPts val="1000"/>
              <a:buChar char="▪"/>
            </a:pPr>
            <a:r>
              <a:rPr lang="en" sz="900">
                <a:solidFill>
                  <a:schemeClr val="dk1"/>
                </a:solidFill>
                <a:highlight>
                  <a:srgbClr val="FFFFFF"/>
                </a:highlight>
                <a:latin typeface="Roboto"/>
                <a:ea typeface="Roboto"/>
                <a:cs typeface="Roboto"/>
                <a:sym typeface="Roboto"/>
              </a:rPr>
              <a:t>Barrett, T. G., Bundey, S. E., &amp; Macleod, A. F. (1995). Neurodegeneration and diabetes: UK nationwide study of Wolfram (DIDMOAD) syndrome. </a:t>
            </a:r>
            <a:r>
              <a:rPr i="1" lang="en" sz="900">
                <a:solidFill>
                  <a:schemeClr val="dk1"/>
                </a:solidFill>
                <a:highlight>
                  <a:srgbClr val="FFFFFF"/>
                </a:highlight>
                <a:latin typeface="Roboto"/>
                <a:ea typeface="Roboto"/>
                <a:cs typeface="Roboto"/>
                <a:sym typeface="Roboto"/>
              </a:rPr>
              <a:t>Lancet (London, England)</a:t>
            </a:r>
            <a:r>
              <a:rPr lang="en" sz="900">
                <a:solidFill>
                  <a:schemeClr val="dk1"/>
                </a:solidFill>
                <a:highlight>
                  <a:srgbClr val="FFFFFF"/>
                </a:highlight>
                <a:latin typeface="Roboto"/>
                <a:ea typeface="Roboto"/>
                <a:cs typeface="Roboto"/>
                <a:sym typeface="Roboto"/>
              </a:rPr>
              <a:t>, </a:t>
            </a:r>
            <a:r>
              <a:rPr i="1" lang="en" sz="900">
                <a:solidFill>
                  <a:schemeClr val="dk1"/>
                </a:solidFill>
                <a:highlight>
                  <a:srgbClr val="FFFFFF"/>
                </a:highlight>
                <a:latin typeface="Roboto"/>
                <a:ea typeface="Roboto"/>
                <a:cs typeface="Roboto"/>
                <a:sym typeface="Roboto"/>
              </a:rPr>
              <a:t>346</a:t>
            </a:r>
            <a:r>
              <a:rPr lang="en" sz="900">
                <a:solidFill>
                  <a:schemeClr val="dk1"/>
                </a:solidFill>
                <a:highlight>
                  <a:srgbClr val="FFFFFF"/>
                </a:highlight>
                <a:latin typeface="Roboto"/>
                <a:ea typeface="Roboto"/>
                <a:cs typeface="Roboto"/>
                <a:sym typeface="Roboto"/>
              </a:rPr>
              <a:t>(8988), 1458–1463. </a:t>
            </a:r>
            <a:r>
              <a:rPr lang="en" sz="900" u="sng">
                <a:solidFill>
                  <a:schemeClr val="hlink"/>
                </a:solidFill>
                <a:highlight>
                  <a:srgbClr val="FFFFFF"/>
                </a:highlight>
                <a:latin typeface="Roboto"/>
                <a:ea typeface="Roboto"/>
                <a:cs typeface="Roboto"/>
                <a:sym typeface="Roboto"/>
                <a:hlinkClick r:id="rId3"/>
              </a:rPr>
              <a:t>https://doi.org/10.1016/s0140-6736(95)92473-6</a:t>
            </a:r>
            <a:endParaRPr/>
          </a:p>
          <a:p>
            <a:pPr indent="-342900" lvl="0" marL="342900" rtl="0" algn="l">
              <a:lnSpc>
                <a:spcPct val="200000"/>
              </a:lnSpc>
              <a:spcBef>
                <a:spcPts val="900"/>
              </a:spcBef>
              <a:spcAft>
                <a:spcPts val="0"/>
              </a:spcAft>
              <a:buSzPts val="1000"/>
              <a:buChar char="▪"/>
            </a:pPr>
            <a:r>
              <a:rPr lang="en" sz="900">
                <a:solidFill>
                  <a:schemeClr val="dk1"/>
                </a:solidFill>
                <a:highlight>
                  <a:srgbClr val="FFFFFF"/>
                </a:highlight>
              </a:rPr>
              <a:t>Cleveland Clinic (2022, August 17). </a:t>
            </a:r>
            <a:r>
              <a:rPr i="1" lang="en" sz="900">
                <a:solidFill>
                  <a:schemeClr val="dk1"/>
                </a:solidFill>
                <a:highlight>
                  <a:srgbClr val="FFFFFF"/>
                </a:highlight>
              </a:rPr>
              <a:t>Wolfram Syndrome</a:t>
            </a:r>
            <a:r>
              <a:rPr lang="en" sz="900">
                <a:solidFill>
                  <a:schemeClr val="dk1"/>
                </a:solidFill>
                <a:highlight>
                  <a:srgbClr val="FFFFFF"/>
                </a:highlight>
              </a:rPr>
              <a:t>. My Cleveland Clinic Health Library. Retrieved September 26, 2023, from</a:t>
            </a:r>
            <a:r>
              <a:rPr lang="en" sz="900">
                <a:solidFill>
                  <a:srgbClr val="161719"/>
                </a:solidFill>
                <a:highlight>
                  <a:srgbClr val="FFFFFF"/>
                </a:highlight>
              </a:rPr>
              <a:t> </a:t>
            </a:r>
            <a:r>
              <a:rPr lang="en" sz="900" u="sng">
                <a:solidFill>
                  <a:schemeClr val="hlink"/>
                </a:solidFill>
                <a:highlight>
                  <a:srgbClr val="FFFFFF"/>
                </a:highlight>
                <a:hlinkClick r:id="rId4"/>
              </a:rPr>
              <a:t>https://my.clevelandclinic.org/health/diseases/24044-wolfram-syndrome</a:t>
            </a:r>
            <a:endParaRPr/>
          </a:p>
          <a:p>
            <a:pPr indent="-342900" lvl="0" marL="342900" rtl="0" algn="l">
              <a:lnSpc>
                <a:spcPct val="200000"/>
              </a:lnSpc>
              <a:spcBef>
                <a:spcPts val="800"/>
              </a:spcBef>
              <a:spcAft>
                <a:spcPts val="0"/>
              </a:spcAft>
              <a:buSzPts val="1000"/>
              <a:buChar char="▪"/>
            </a:pPr>
            <a:r>
              <a:rPr lang="en" sz="900">
                <a:solidFill>
                  <a:schemeClr val="dk1"/>
                </a:solidFill>
                <a:highlight>
                  <a:srgbClr val="FFFFFF"/>
                </a:highlight>
              </a:rPr>
              <a:t>Ellie White Foundation For Rare Genetic Disorders (n.d.). Retrieved October 3, 2023, from</a:t>
            </a:r>
            <a:r>
              <a:rPr lang="en" sz="900">
                <a:solidFill>
                  <a:srgbClr val="161719"/>
                </a:solidFill>
                <a:highlight>
                  <a:srgbClr val="FFFFFF"/>
                </a:highlight>
              </a:rPr>
              <a:t> </a:t>
            </a:r>
            <a:r>
              <a:rPr lang="en" sz="900" u="sng">
                <a:solidFill>
                  <a:schemeClr val="hlink"/>
                </a:solidFill>
                <a:highlight>
                  <a:srgbClr val="FFFFFF"/>
                </a:highlight>
                <a:hlinkClick r:id="rId5"/>
              </a:rPr>
              <a:t>https://www.elliewhitefoundation.org/gallery</a:t>
            </a:r>
            <a:endParaRPr/>
          </a:p>
          <a:p>
            <a:pPr indent="-342900" lvl="0" marL="342900" rtl="0" algn="l">
              <a:lnSpc>
                <a:spcPct val="200000"/>
              </a:lnSpc>
              <a:spcBef>
                <a:spcPts val="800"/>
              </a:spcBef>
              <a:spcAft>
                <a:spcPts val="0"/>
              </a:spcAft>
              <a:buSzPts val="1000"/>
              <a:buChar char="▪"/>
            </a:pPr>
            <a:r>
              <a:rPr lang="en" sz="900">
                <a:solidFill>
                  <a:schemeClr val="dk1"/>
                </a:solidFill>
                <a:highlight>
                  <a:srgbClr val="FFFFFF"/>
                </a:highlight>
              </a:rPr>
              <a:t>Kumar S. (2009, February, 11) Wolfram syndrome: important implications for pediatricians and pediatric endocrinologists. Pediatr Diabetes. (1):28-37. doi: 10.1111/j.1399-5448.2009.00518.x. PMID: 20015125 </a:t>
            </a:r>
            <a:endParaRPr sz="900">
              <a:solidFill>
                <a:schemeClr val="dk1"/>
              </a:solidFill>
              <a:highlight>
                <a:srgbClr val="FFFFFF"/>
              </a:highlight>
            </a:endParaRPr>
          </a:p>
          <a:p>
            <a:pPr indent="-336550" lvl="0" marL="342900" rtl="0" algn="l">
              <a:lnSpc>
                <a:spcPct val="200000"/>
              </a:lnSpc>
              <a:spcBef>
                <a:spcPts val="800"/>
              </a:spcBef>
              <a:spcAft>
                <a:spcPts val="0"/>
              </a:spcAft>
              <a:buClr>
                <a:schemeClr val="dk1"/>
              </a:buClr>
              <a:buSzPts val="900"/>
              <a:buChar char="▪"/>
            </a:pPr>
            <a:r>
              <a:rPr lang="en" sz="900">
                <a:solidFill>
                  <a:srgbClr val="212121"/>
                </a:solidFill>
                <a:highlight>
                  <a:srgbClr val="FFFFFF"/>
                </a:highlight>
              </a:rPr>
              <a:t>Li, L., Venkataraman, L., Chen, S., &amp; Fu, H. (2020</a:t>
            </a:r>
            <a:r>
              <a:rPr lang="en" sz="900">
                <a:solidFill>
                  <a:schemeClr val="dk1"/>
                </a:solidFill>
                <a:highlight>
                  <a:srgbClr val="FFFFFF"/>
                </a:highlight>
              </a:rPr>
              <a:t>). Function of WFS1 and WFS2 in the Central Nervous System: Implications for Wolfram Syndrome and Alzheimer's disease. </a:t>
            </a:r>
            <a:r>
              <a:rPr i="1" lang="en" sz="900">
                <a:solidFill>
                  <a:schemeClr val="dk1"/>
                </a:solidFill>
                <a:highlight>
                  <a:srgbClr val="FFFFFF"/>
                </a:highlight>
              </a:rPr>
              <a:t>Neuroscience and biobehavioral reviews</a:t>
            </a:r>
            <a:r>
              <a:rPr lang="en" sz="900">
                <a:solidFill>
                  <a:schemeClr val="dk1"/>
                </a:solidFill>
                <a:highlight>
                  <a:srgbClr val="FFFFFF"/>
                </a:highlight>
              </a:rPr>
              <a:t>, </a:t>
            </a:r>
            <a:r>
              <a:rPr i="1" lang="en" sz="900">
                <a:solidFill>
                  <a:schemeClr val="dk1"/>
                </a:solidFill>
                <a:highlight>
                  <a:srgbClr val="FFFFFF"/>
                </a:highlight>
              </a:rPr>
              <a:t>118</a:t>
            </a:r>
            <a:r>
              <a:rPr lang="en" sz="900">
                <a:solidFill>
                  <a:schemeClr val="dk1"/>
                </a:solidFill>
                <a:highlight>
                  <a:srgbClr val="FFFFFF"/>
                </a:highlight>
              </a:rPr>
              <a:t>, 775–783. </a:t>
            </a:r>
            <a:r>
              <a:rPr lang="en" sz="900" u="sng">
                <a:solidFill>
                  <a:schemeClr val="hlink"/>
                </a:solidFill>
                <a:highlight>
                  <a:srgbClr val="FFFFFF"/>
                </a:highlight>
                <a:hlinkClick r:id="rId6"/>
              </a:rPr>
              <a:t>https://doi.org/10.1016/j.neubiorev.2020.09.011</a:t>
            </a:r>
            <a:endParaRPr sz="900">
              <a:solidFill>
                <a:schemeClr val="dk1"/>
              </a:solidFill>
              <a:highlight>
                <a:srgbClr val="FFFFFF"/>
              </a:highlight>
            </a:endParaRPr>
          </a:p>
          <a:p>
            <a:pPr indent="-336550" lvl="0" marL="342900" rtl="0" algn="l">
              <a:lnSpc>
                <a:spcPct val="200000"/>
              </a:lnSpc>
              <a:spcBef>
                <a:spcPts val="800"/>
              </a:spcBef>
              <a:spcAft>
                <a:spcPts val="0"/>
              </a:spcAft>
              <a:buClr>
                <a:schemeClr val="dk1"/>
              </a:buClr>
              <a:buSzPts val="900"/>
              <a:buChar char="▪"/>
            </a:pPr>
            <a:r>
              <a:rPr lang="en" sz="900">
                <a:solidFill>
                  <a:srgbClr val="0E101A"/>
                </a:solidFill>
                <a:highlight>
                  <a:srgbClr val="FFFFFF"/>
                </a:highlight>
              </a:rPr>
              <a:t>Mishra, R., Chen, B. S., Richa, P., &amp; Yu-Wai-Man, P. (2021). Wolfram syndrome: New pathophysiological insights and therapeutic strategies. </a:t>
            </a:r>
            <a:r>
              <a:rPr i="1" lang="en" sz="900">
                <a:solidFill>
                  <a:srgbClr val="0E101A"/>
                </a:solidFill>
                <a:highlight>
                  <a:srgbClr val="FFFFFF"/>
                </a:highlight>
              </a:rPr>
              <a:t>Therapeutic Advances in Rare Disease</a:t>
            </a:r>
            <a:r>
              <a:rPr lang="en" sz="900">
                <a:solidFill>
                  <a:srgbClr val="0E101A"/>
                </a:solidFill>
                <a:highlight>
                  <a:srgbClr val="FFFFFF"/>
                </a:highlight>
              </a:rPr>
              <a:t>. </a:t>
            </a:r>
            <a:r>
              <a:rPr lang="en" sz="900" u="sng">
                <a:solidFill>
                  <a:schemeClr val="hlink"/>
                </a:solidFill>
                <a:highlight>
                  <a:srgbClr val="FFFFFF"/>
                </a:highlight>
                <a:hlinkClick r:id="rId7"/>
              </a:rPr>
              <a:t>https://doi.org/10.1177/26330040211039518</a:t>
            </a:r>
            <a:r>
              <a:rPr lang="en" sz="900">
                <a:solidFill>
                  <a:srgbClr val="0000FF"/>
                </a:solidFill>
                <a:highlight>
                  <a:srgbClr val="FFFFFF"/>
                </a:highlight>
              </a:rPr>
              <a:t> </a:t>
            </a:r>
            <a:endParaRPr sz="900">
              <a:solidFill>
                <a:srgbClr val="0000FF"/>
              </a:solidFill>
              <a:highlight>
                <a:srgbClr val="FFFFFF"/>
              </a:highlight>
            </a:endParaRPr>
          </a:p>
          <a:p>
            <a:pPr indent="0" lvl="0" marL="0" rtl="0" algn="l">
              <a:lnSpc>
                <a:spcPct val="200000"/>
              </a:lnSpc>
              <a:spcBef>
                <a:spcPts val="0"/>
              </a:spcBef>
              <a:spcAft>
                <a:spcPts val="0"/>
              </a:spcAft>
              <a:buSzPts val="1000"/>
              <a:buNone/>
            </a:pPr>
            <a:r>
              <a:t/>
            </a:r>
            <a:endParaRPr sz="900">
              <a:solidFill>
                <a:srgbClr val="0000FF"/>
              </a:solidFill>
              <a:highlight>
                <a:srgbClr val="FFFFFF"/>
              </a:highlight>
            </a:endParaRPr>
          </a:p>
          <a:p>
            <a:pPr indent="0" lvl="0" marL="0" rtl="0" algn="l">
              <a:lnSpc>
                <a:spcPct val="200000"/>
              </a:lnSpc>
              <a:spcBef>
                <a:spcPts val="0"/>
              </a:spcBef>
              <a:spcAft>
                <a:spcPts val="0"/>
              </a:spcAft>
              <a:buSzPts val="1000"/>
              <a:buNone/>
            </a:pPr>
            <a:r>
              <a:t/>
            </a:r>
            <a:endParaRPr sz="900">
              <a:solidFill>
                <a:srgbClr val="0000FF"/>
              </a:solidFill>
              <a:highlight>
                <a:srgbClr val="FFFFFF"/>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46"/>
          <p:cNvSpPr txBox="1"/>
          <p:nvPr>
            <p:ph type="title"/>
          </p:nvPr>
        </p:nvSpPr>
        <p:spPr>
          <a:xfrm>
            <a:off x="518306" y="544463"/>
            <a:ext cx="7743825" cy="652725"/>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SzPts val="1400"/>
              <a:buNone/>
            </a:pPr>
            <a:r>
              <a:rPr lang="en"/>
              <a:t>References Cont’d</a:t>
            </a:r>
            <a:endParaRPr/>
          </a:p>
        </p:txBody>
      </p:sp>
      <p:sp>
        <p:nvSpPr>
          <p:cNvPr id="885" name="Google Shape;885;p46"/>
          <p:cNvSpPr txBox="1"/>
          <p:nvPr>
            <p:ph idx="1" type="body"/>
          </p:nvPr>
        </p:nvSpPr>
        <p:spPr>
          <a:xfrm>
            <a:off x="333975" y="1348331"/>
            <a:ext cx="8252325" cy="3536775"/>
          </a:xfrm>
          <a:prstGeom prst="rect">
            <a:avLst/>
          </a:prstGeom>
          <a:noFill/>
          <a:ln>
            <a:noFill/>
          </a:ln>
        </p:spPr>
        <p:txBody>
          <a:bodyPr anchorCtr="0" anchor="t" bIns="34275" lIns="68575" spcFirstLastPara="1" rIns="68575" wrap="square" tIns="34275">
            <a:normAutofit/>
          </a:bodyPr>
          <a:lstStyle/>
          <a:p>
            <a:pPr indent="-228600" lvl="0" marL="342900" rtl="0" algn="l">
              <a:lnSpc>
                <a:spcPct val="200000"/>
              </a:lnSpc>
              <a:spcBef>
                <a:spcPts val="800"/>
              </a:spcBef>
              <a:spcAft>
                <a:spcPts val="0"/>
              </a:spcAft>
              <a:buSzPts val="1000"/>
              <a:buChar char="▪"/>
            </a:pPr>
            <a:r>
              <a:rPr lang="en" sz="900">
                <a:solidFill>
                  <a:schemeClr val="dk1"/>
                </a:solidFill>
                <a:highlight>
                  <a:srgbClr val="FFFFFF"/>
                </a:highlight>
              </a:rPr>
              <a:t>Rigoli, L., Caruso, V., Salzano, G., &amp; Lombardo, F. (2022, March 9). </a:t>
            </a:r>
            <a:r>
              <a:rPr i="1" lang="en" sz="900">
                <a:solidFill>
                  <a:schemeClr val="dk1"/>
                </a:solidFill>
                <a:highlight>
                  <a:srgbClr val="FFFFFF"/>
                </a:highlight>
              </a:rPr>
              <a:t>Wolfram Syndrome 1: From Genetics to Therapy</a:t>
            </a:r>
            <a:r>
              <a:rPr lang="en" sz="900">
                <a:solidFill>
                  <a:schemeClr val="dk1"/>
                </a:solidFill>
                <a:highlight>
                  <a:srgbClr val="FFFFFF"/>
                </a:highlight>
              </a:rPr>
              <a:t>. NIH National Library of Medicine; National Center for Biotechnology Information. Retrieved September 22, 2023, from </a:t>
            </a:r>
            <a:r>
              <a:rPr lang="en" sz="900" u="sng">
                <a:solidFill>
                  <a:schemeClr val="hlink"/>
                </a:solidFill>
                <a:highlight>
                  <a:srgbClr val="FFFFFF"/>
                </a:highlight>
                <a:hlinkClick r:id="rId3"/>
              </a:rPr>
              <a:t>https://www.ncbi.nlm.nih.gov/pmc/articles/PMC8949990/</a:t>
            </a:r>
            <a:endParaRPr/>
          </a:p>
          <a:p>
            <a:pPr indent="-228600" lvl="0" marL="342900" rtl="0" algn="l">
              <a:lnSpc>
                <a:spcPct val="200000"/>
              </a:lnSpc>
              <a:spcBef>
                <a:spcPts val="800"/>
              </a:spcBef>
              <a:spcAft>
                <a:spcPts val="0"/>
              </a:spcAft>
              <a:buSzPts val="1000"/>
              <a:buChar char="▪"/>
            </a:pPr>
            <a:r>
              <a:rPr lang="en" sz="900">
                <a:solidFill>
                  <a:schemeClr val="dk1"/>
                </a:solidFill>
                <a:highlight>
                  <a:srgbClr val="FFFFFF"/>
                </a:highlight>
              </a:rPr>
              <a:t>Samara, A., Rahn, R., Neyman, O. </a:t>
            </a:r>
            <a:r>
              <a:rPr i="1" lang="en" sz="900">
                <a:solidFill>
                  <a:schemeClr val="dk1"/>
                </a:solidFill>
                <a:highlight>
                  <a:srgbClr val="FFFFFF"/>
                </a:highlight>
              </a:rPr>
              <a:t>et al.</a:t>
            </a:r>
            <a:r>
              <a:rPr lang="en" sz="900">
                <a:solidFill>
                  <a:schemeClr val="dk1"/>
                </a:solidFill>
                <a:highlight>
                  <a:srgbClr val="FFFFFF"/>
                </a:highlight>
              </a:rPr>
              <a:t>  (2019) Developmental hypomyelination in Wolfram syndrome: new insights from neuroimaging and gene expression analyses. </a:t>
            </a:r>
            <a:r>
              <a:rPr i="1" lang="en" sz="900">
                <a:solidFill>
                  <a:schemeClr val="dk1"/>
                </a:solidFill>
                <a:highlight>
                  <a:srgbClr val="FFFFFF"/>
                </a:highlight>
              </a:rPr>
              <a:t>Orphanet J Rare Dis</a:t>
            </a:r>
            <a:r>
              <a:rPr lang="en" sz="900">
                <a:solidFill>
                  <a:schemeClr val="dk1"/>
                </a:solidFill>
                <a:highlight>
                  <a:srgbClr val="FFFFFF"/>
                </a:highlight>
              </a:rPr>
              <a:t> 14, 279.</a:t>
            </a:r>
            <a:r>
              <a:rPr lang="en" sz="900">
                <a:solidFill>
                  <a:srgbClr val="0000FF"/>
                </a:solidFill>
                <a:highlight>
                  <a:srgbClr val="FFFFFF"/>
                </a:highlight>
              </a:rPr>
              <a:t> </a:t>
            </a:r>
            <a:r>
              <a:rPr lang="en" sz="900" u="sng">
                <a:solidFill>
                  <a:schemeClr val="hlink"/>
                </a:solidFill>
                <a:highlight>
                  <a:srgbClr val="FFFFFF"/>
                </a:highlight>
                <a:hlinkClick r:id="rId4"/>
              </a:rPr>
              <a:t>https://doi.org/10.1186/s13023-019-1260-9</a:t>
            </a:r>
            <a:endParaRPr/>
          </a:p>
          <a:p>
            <a:pPr indent="-228600" lvl="0" marL="342900" rtl="0" algn="l">
              <a:lnSpc>
                <a:spcPct val="200000"/>
              </a:lnSpc>
              <a:spcBef>
                <a:spcPts val="800"/>
              </a:spcBef>
              <a:spcAft>
                <a:spcPts val="0"/>
              </a:spcAft>
              <a:buSzPts val="1000"/>
              <a:buChar char="▪"/>
            </a:pPr>
            <a:r>
              <a:rPr lang="en" sz="900">
                <a:solidFill>
                  <a:schemeClr val="dk1"/>
                </a:solidFill>
                <a:highlight>
                  <a:srgbClr val="FFFFFF"/>
                </a:highlight>
              </a:rPr>
              <a:t>Urano F. (2016). Wolfram Syndrome: Diagnosis, Management, and Treatment. </a:t>
            </a:r>
            <a:r>
              <a:rPr i="1" lang="en" sz="900">
                <a:solidFill>
                  <a:schemeClr val="dk1"/>
                </a:solidFill>
                <a:highlight>
                  <a:srgbClr val="FFFFFF"/>
                </a:highlight>
              </a:rPr>
              <a:t>Current diabetes reports</a:t>
            </a:r>
            <a:r>
              <a:rPr lang="en" sz="900">
                <a:solidFill>
                  <a:schemeClr val="dk1"/>
                </a:solidFill>
                <a:highlight>
                  <a:srgbClr val="FFFFFF"/>
                </a:highlight>
              </a:rPr>
              <a:t>, </a:t>
            </a:r>
            <a:r>
              <a:rPr i="1" lang="en" sz="900">
                <a:solidFill>
                  <a:schemeClr val="dk1"/>
                </a:solidFill>
                <a:highlight>
                  <a:srgbClr val="FFFFFF"/>
                </a:highlight>
              </a:rPr>
              <a:t>16</a:t>
            </a:r>
            <a:r>
              <a:rPr lang="en" sz="900">
                <a:solidFill>
                  <a:schemeClr val="dk1"/>
                </a:solidFill>
                <a:highlight>
                  <a:srgbClr val="FFFFFF"/>
                </a:highlight>
              </a:rPr>
              <a:t>(1), 6.</a:t>
            </a:r>
            <a:r>
              <a:rPr lang="en" sz="900">
                <a:solidFill>
                  <a:srgbClr val="212121"/>
                </a:solidFill>
                <a:highlight>
                  <a:srgbClr val="FFFFFF"/>
                </a:highlight>
              </a:rPr>
              <a:t> </a:t>
            </a:r>
            <a:r>
              <a:rPr lang="en" sz="900" u="sng">
                <a:solidFill>
                  <a:schemeClr val="hlink"/>
                </a:solidFill>
                <a:highlight>
                  <a:srgbClr val="FFFFFF"/>
                </a:highlight>
                <a:hlinkClick r:id="rId5"/>
              </a:rPr>
              <a:t>https://doi.org/10.1007/s11892-015-0702-6</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sp>
        <p:nvSpPr>
          <p:cNvPr id="492" name="Google Shape;492;p27"/>
          <p:cNvSpPr/>
          <p:nvPr/>
        </p:nvSpPr>
        <p:spPr>
          <a:xfrm>
            <a:off x="0" y="0"/>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3" name="Google Shape;493;p27"/>
          <p:cNvSpPr/>
          <p:nvPr/>
        </p:nvSpPr>
        <p:spPr>
          <a:xfrm flipH="1" rot="-5400000">
            <a:off x="4164183" y="168336"/>
            <a:ext cx="5143497" cy="4806822"/>
          </a:xfrm>
          <a:custGeom>
            <a:rect b="b" l="l" r="r" t="t"/>
            <a:pathLst>
              <a:path extrusionOk="0" h="6142577" w="6857996">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494" name="Google Shape;494;p27"/>
          <p:cNvGrpSpPr/>
          <p:nvPr/>
        </p:nvGrpSpPr>
        <p:grpSpPr>
          <a:xfrm>
            <a:off x="-4660" y="-1"/>
            <a:ext cx="9161120" cy="5143500"/>
            <a:chOff x="-6214" y="-1"/>
            <a:chExt cx="12214827" cy="6858000"/>
          </a:xfrm>
        </p:grpSpPr>
        <p:cxnSp>
          <p:nvCxnSpPr>
            <p:cNvPr id="495" name="Google Shape;495;p27"/>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96" name="Google Shape;496;p27"/>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97" name="Google Shape;497;p27"/>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98" name="Google Shape;498;p27"/>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499" name="Google Shape;499;p27"/>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00" name="Google Shape;500;p27"/>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01" name="Google Shape;501;p27"/>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02" name="Google Shape;502;p27"/>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03" name="Google Shape;503;p27"/>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04" name="Google Shape;504;p27"/>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05" name="Google Shape;505;p27"/>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06" name="Google Shape;506;p27"/>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07" name="Google Shape;507;p27"/>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08" name="Google Shape;508;p27"/>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09" name="Google Shape;509;p27"/>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10" name="Google Shape;510;p27"/>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11" name="Google Shape;511;p27"/>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12" name="Google Shape;512;p27"/>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13" name="Google Shape;513;p27"/>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14" name="Google Shape;514;p27"/>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15" name="Google Shape;515;p27"/>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16" name="Google Shape;516;p27"/>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17" name="Google Shape;517;p27"/>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18" name="Google Shape;518;p27"/>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19" name="Google Shape;519;p27"/>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20" name="Google Shape;520;p27"/>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21" name="Google Shape;521;p27"/>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22" name="Google Shape;522;p27"/>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23" name="Google Shape;523;p27"/>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24" name="Google Shape;524;p27"/>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25" name="Google Shape;525;p27"/>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526" name="Google Shape;526;p27"/>
          <p:cNvSpPr/>
          <p:nvPr/>
        </p:nvSpPr>
        <p:spPr>
          <a:xfrm rot="-8100000">
            <a:off x="-210820" y="1143975"/>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27" name="Google Shape;527;p27"/>
          <p:cNvSpPr txBox="1"/>
          <p:nvPr>
            <p:ph type="title"/>
          </p:nvPr>
        </p:nvSpPr>
        <p:spPr>
          <a:xfrm>
            <a:off x="518309" y="544463"/>
            <a:ext cx="4056020" cy="1081847"/>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chemeClr val="dk2"/>
              </a:buClr>
              <a:buSzPts val="3300"/>
              <a:buFont typeface="Arial"/>
              <a:buNone/>
            </a:pPr>
            <a:r>
              <a:rPr lang="en"/>
              <a:t>What is Wolfram Syndrome cont’d</a:t>
            </a:r>
            <a:endParaRPr/>
          </a:p>
        </p:txBody>
      </p:sp>
      <p:sp>
        <p:nvSpPr>
          <p:cNvPr id="528" name="Google Shape;528;p27"/>
          <p:cNvSpPr txBox="1"/>
          <p:nvPr>
            <p:ph idx="1" type="body"/>
          </p:nvPr>
        </p:nvSpPr>
        <p:spPr>
          <a:xfrm>
            <a:off x="518306" y="1755094"/>
            <a:ext cx="3696750" cy="28440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SzPts val="1400"/>
              <a:buChar char="▪"/>
            </a:pPr>
            <a:r>
              <a:rPr lang="en" sz="1400"/>
              <a:t>This is a rare autosomal-recessive genetic disorder</a:t>
            </a:r>
            <a:endParaRPr sz="1400"/>
          </a:p>
          <a:p>
            <a:pPr indent="-190500" lvl="1" marL="342900" rtl="0" algn="l">
              <a:lnSpc>
                <a:spcPct val="90000"/>
              </a:lnSpc>
              <a:spcBef>
                <a:spcPts val="400"/>
              </a:spcBef>
              <a:spcAft>
                <a:spcPts val="0"/>
              </a:spcAft>
              <a:buSzPts val="1400"/>
              <a:buChar char="▪"/>
            </a:pPr>
            <a:r>
              <a:rPr lang="en" sz="1400"/>
              <a:t>It affects about 1 in 160,000-770,000 people worldwide</a:t>
            </a:r>
            <a:endParaRPr sz="1400"/>
          </a:p>
          <a:p>
            <a:pPr indent="-177800" lvl="0" marL="177800" rtl="0" algn="l">
              <a:lnSpc>
                <a:spcPct val="90000"/>
              </a:lnSpc>
              <a:spcBef>
                <a:spcPts val="800"/>
              </a:spcBef>
              <a:spcAft>
                <a:spcPts val="0"/>
              </a:spcAft>
              <a:buSzPts val="1400"/>
              <a:buChar char="▪"/>
            </a:pPr>
            <a:r>
              <a:rPr lang="en" sz="1400"/>
              <a:t>It was discovered in 1938 by Wolfram and Wagener</a:t>
            </a:r>
            <a:endParaRPr sz="1400"/>
          </a:p>
          <a:p>
            <a:pPr indent="-190500" lvl="1" marL="342900" rtl="0" algn="l">
              <a:lnSpc>
                <a:spcPct val="90000"/>
              </a:lnSpc>
              <a:spcBef>
                <a:spcPts val="400"/>
              </a:spcBef>
              <a:spcAft>
                <a:spcPts val="0"/>
              </a:spcAft>
              <a:buSzPts val="1400"/>
              <a:buChar char="▪"/>
            </a:pPr>
            <a:r>
              <a:rPr lang="en" sz="1400"/>
              <a:t>Studied siblings suffering from DM and OA</a:t>
            </a:r>
            <a:endParaRPr sz="1400"/>
          </a:p>
          <a:p>
            <a:pPr indent="-177800" lvl="0" marL="177800" rtl="0" algn="l">
              <a:lnSpc>
                <a:spcPct val="90000"/>
              </a:lnSpc>
              <a:spcBef>
                <a:spcPts val="400"/>
              </a:spcBef>
              <a:spcAft>
                <a:spcPts val="0"/>
              </a:spcAft>
              <a:buSzPts val="1400"/>
              <a:buChar char="▪"/>
            </a:pPr>
            <a:r>
              <a:rPr lang="en" sz="1400"/>
              <a:t>Ellie White:(bottom photo) a Colorado resident that is living with Wolfram syndrome… more to come on her story</a:t>
            </a:r>
            <a:endParaRPr sz="1400"/>
          </a:p>
          <a:p>
            <a:pPr indent="-101600" lvl="1" marL="342900" rtl="0" algn="l">
              <a:lnSpc>
                <a:spcPct val="90000"/>
              </a:lnSpc>
              <a:spcBef>
                <a:spcPts val="400"/>
              </a:spcBef>
              <a:spcAft>
                <a:spcPts val="0"/>
              </a:spcAft>
              <a:buSzPts val="800"/>
              <a:buNone/>
            </a:pPr>
            <a:r>
              <a:t/>
            </a:r>
            <a:endParaRPr sz="1100"/>
          </a:p>
          <a:p>
            <a:pPr indent="0" lvl="1" marL="177800" rtl="0" algn="l">
              <a:lnSpc>
                <a:spcPct val="90000"/>
              </a:lnSpc>
              <a:spcBef>
                <a:spcPts val="400"/>
              </a:spcBef>
              <a:spcAft>
                <a:spcPts val="0"/>
              </a:spcAft>
              <a:buSzPts val="800"/>
              <a:buNone/>
            </a:pPr>
            <a:r>
              <a:t/>
            </a:r>
            <a:endParaRPr sz="1100"/>
          </a:p>
        </p:txBody>
      </p:sp>
      <p:pic>
        <p:nvPicPr>
          <p:cNvPr id="529" name="Google Shape;529;p27"/>
          <p:cNvPicPr preferRelativeResize="0"/>
          <p:nvPr/>
        </p:nvPicPr>
        <p:blipFill rotWithShape="1">
          <a:blip r:embed="rId3">
            <a:alphaModFix/>
          </a:blip>
          <a:srcRect b="0" l="0" r="0" t="0"/>
          <a:stretch/>
        </p:blipFill>
        <p:spPr>
          <a:xfrm>
            <a:off x="4788956" y="351488"/>
            <a:ext cx="3981131" cy="2193581"/>
          </a:xfrm>
          <a:prstGeom prst="rect">
            <a:avLst/>
          </a:prstGeom>
          <a:noFill/>
          <a:ln>
            <a:noFill/>
          </a:ln>
        </p:spPr>
      </p:pic>
      <p:pic>
        <p:nvPicPr>
          <p:cNvPr id="530" name="Google Shape;530;p27"/>
          <p:cNvPicPr preferRelativeResize="0"/>
          <p:nvPr/>
        </p:nvPicPr>
        <p:blipFill rotWithShape="1">
          <a:blip r:embed="rId4">
            <a:alphaModFix/>
          </a:blip>
          <a:srcRect b="0" l="0" r="0" t="0"/>
          <a:stretch/>
        </p:blipFill>
        <p:spPr>
          <a:xfrm>
            <a:off x="4786094" y="2742675"/>
            <a:ext cx="3899692" cy="2193581"/>
          </a:xfrm>
          <a:prstGeom prst="rect">
            <a:avLst/>
          </a:prstGeom>
          <a:noFill/>
          <a:ln>
            <a:noFill/>
          </a:ln>
        </p:spPr>
      </p:pic>
      <p:sp>
        <p:nvSpPr>
          <p:cNvPr id="531" name="Google Shape;531;p27"/>
          <p:cNvSpPr txBox="1"/>
          <p:nvPr/>
        </p:nvSpPr>
        <p:spPr>
          <a:xfrm>
            <a:off x="5838506" y="2332894"/>
            <a:ext cx="2648925" cy="276975"/>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 </a:t>
            </a:r>
            <a:r>
              <a:rPr b="0" i="0" lang="en" sz="700" u="sng" cap="none" strike="noStrike">
                <a:solidFill>
                  <a:schemeClr val="hlink"/>
                </a:solidFill>
                <a:latin typeface="Calibri"/>
                <a:ea typeface="Calibri"/>
                <a:cs typeface="Calibri"/>
                <a:sym typeface="Calibri"/>
                <a:hlinkClick r:id="rId5"/>
              </a:rPr>
              <a:t>https://kidshealth.org/en/teens/genes-genetic-disorders.html</a:t>
            </a:r>
            <a:r>
              <a:rPr b="0" i="0" lang="en" sz="700" u="none" cap="none" strike="noStrike">
                <a:solidFill>
                  <a:schemeClr val="dk1"/>
                </a:solidFill>
                <a:latin typeface="Calibri"/>
                <a:ea typeface="Calibri"/>
                <a:cs typeface="Calibri"/>
                <a:sym typeface="Calibri"/>
              </a:rPr>
              <a:t> </a:t>
            </a:r>
            <a:endParaRPr b="0" i="0" sz="800" u="none" cap="none" strike="noStrike">
              <a:solidFill>
                <a:srgbClr val="000000"/>
              </a:solidFill>
              <a:latin typeface="Arial"/>
              <a:ea typeface="Arial"/>
              <a:cs typeface="Arial"/>
              <a:sym typeface="Arial"/>
            </a:endParaRPr>
          </a:p>
        </p:txBody>
      </p:sp>
      <p:sp>
        <p:nvSpPr>
          <p:cNvPr id="532" name="Google Shape;532;p27"/>
          <p:cNvSpPr txBox="1"/>
          <p:nvPr/>
        </p:nvSpPr>
        <p:spPr>
          <a:xfrm>
            <a:off x="5077397" y="4936256"/>
            <a:ext cx="3404250" cy="254025"/>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Calibri"/>
                <a:ea typeface="Calibri"/>
                <a:cs typeface="Calibri"/>
                <a:sym typeface="Calibri"/>
                <a:hlinkClick r:id="rId6"/>
              </a:rPr>
              <a:t>https://www.rmpbs.org/blogs/rocky-mountain-pbs/ellie-white-wolfram-syndrome/</a:t>
            </a:r>
            <a:r>
              <a:rPr b="0" i="0" lang="en" sz="800" u="none" cap="none" strike="noStrike">
                <a:solidFill>
                  <a:schemeClr val="dk1"/>
                </a:solidFill>
                <a:latin typeface="Calibri"/>
                <a:ea typeface="Calibri"/>
                <a:cs typeface="Calibri"/>
                <a:sym typeface="Calibri"/>
              </a:rPr>
              <a:t> </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7" name="Shape 537"/>
        <p:cNvGrpSpPr/>
        <p:nvPr/>
      </p:nvGrpSpPr>
      <p:grpSpPr>
        <a:xfrm>
          <a:off x="0" y="0"/>
          <a:ext cx="0" cy="0"/>
          <a:chOff x="0" y="0"/>
          <a:chExt cx="0" cy="0"/>
        </a:xfrm>
      </p:grpSpPr>
      <p:sp>
        <p:nvSpPr>
          <p:cNvPr id="538" name="Google Shape;538;p28"/>
          <p:cNvSpPr/>
          <p:nvPr/>
        </p:nvSpPr>
        <p:spPr>
          <a:xfrm>
            <a:off x="27205" y="-141135"/>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9" name="Google Shape;539;p28"/>
          <p:cNvSpPr/>
          <p:nvPr/>
        </p:nvSpPr>
        <p:spPr>
          <a:xfrm flipH="1" rot="-5400000">
            <a:off x="4164183" y="168336"/>
            <a:ext cx="5143497" cy="4806822"/>
          </a:xfrm>
          <a:custGeom>
            <a:rect b="b" l="l" r="r" t="t"/>
            <a:pathLst>
              <a:path extrusionOk="0" h="6142577" w="6857996">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540" name="Google Shape;540;p28"/>
          <p:cNvGrpSpPr/>
          <p:nvPr/>
        </p:nvGrpSpPr>
        <p:grpSpPr>
          <a:xfrm>
            <a:off x="-4660" y="-1"/>
            <a:ext cx="9161120" cy="5143500"/>
            <a:chOff x="-6214" y="-1"/>
            <a:chExt cx="12214827" cy="6858000"/>
          </a:xfrm>
        </p:grpSpPr>
        <p:cxnSp>
          <p:nvCxnSpPr>
            <p:cNvPr id="541" name="Google Shape;541;p28"/>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42" name="Google Shape;542;p28"/>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43" name="Google Shape;543;p28"/>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44" name="Google Shape;544;p28"/>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45" name="Google Shape;545;p28"/>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46" name="Google Shape;546;p28"/>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47" name="Google Shape;547;p28"/>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48" name="Google Shape;548;p28"/>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49" name="Google Shape;549;p28"/>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50" name="Google Shape;550;p28"/>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51" name="Google Shape;551;p28"/>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52" name="Google Shape;552;p28"/>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53" name="Google Shape;553;p28"/>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54" name="Google Shape;554;p28"/>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55" name="Google Shape;555;p28"/>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56" name="Google Shape;556;p28"/>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57" name="Google Shape;557;p28"/>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58" name="Google Shape;558;p28"/>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59" name="Google Shape;559;p28"/>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60" name="Google Shape;560;p28"/>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61" name="Google Shape;561;p28"/>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62" name="Google Shape;562;p28"/>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63" name="Google Shape;563;p28"/>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64" name="Google Shape;564;p28"/>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65" name="Google Shape;565;p28"/>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66" name="Google Shape;566;p28"/>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67" name="Google Shape;567;p28"/>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68" name="Google Shape;568;p28"/>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69" name="Google Shape;569;p28"/>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70" name="Google Shape;570;p28"/>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71" name="Google Shape;571;p28"/>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572" name="Google Shape;572;p28"/>
          <p:cNvSpPr/>
          <p:nvPr/>
        </p:nvSpPr>
        <p:spPr>
          <a:xfrm rot="-8100000">
            <a:off x="-210820" y="1143975"/>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73" name="Google Shape;573;p28"/>
          <p:cNvSpPr txBox="1"/>
          <p:nvPr>
            <p:ph type="title"/>
          </p:nvPr>
        </p:nvSpPr>
        <p:spPr>
          <a:xfrm>
            <a:off x="518309" y="544463"/>
            <a:ext cx="4056020" cy="1081847"/>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chemeClr val="dk2"/>
              </a:buClr>
              <a:buSzPts val="3300"/>
              <a:buFont typeface="Arial"/>
              <a:buNone/>
            </a:pPr>
            <a:r>
              <a:rPr lang="en"/>
              <a:t>Signs and Symptoms	</a:t>
            </a:r>
            <a:endParaRPr/>
          </a:p>
        </p:txBody>
      </p:sp>
      <p:pic>
        <p:nvPicPr>
          <p:cNvPr descr="Endocrine system: Diabetes mellitus - Osmosis Video Library" id="574" name="Google Shape;574;p28"/>
          <p:cNvPicPr preferRelativeResize="0"/>
          <p:nvPr/>
        </p:nvPicPr>
        <p:blipFill rotWithShape="1">
          <a:blip r:embed="rId3">
            <a:alphaModFix/>
          </a:blip>
          <a:srcRect b="0" l="0" r="0" t="0"/>
          <a:stretch/>
        </p:blipFill>
        <p:spPr>
          <a:xfrm>
            <a:off x="5091782" y="1315699"/>
            <a:ext cx="3762595" cy="3227465"/>
          </a:xfrm>
          <a:prstGeom prst="rect">
            <a:avLst/>
          </a:prstGeom>
          <a:noFill/>
          <a:ln>
            <a:noFill/>
          </a:ln>
        </p:spPr>
      </p:pic>
      <p:sp>
        <p:nvSpPr>
          <p:cNvPr id="575" name="Google Shape;575;p28"/>
          <p:cNvSpPr txBox="1"/>
          <p:nvPr/>
        </p:nvSpPr>
        <p:spPr>
          <a:xfrm>
            <a:off x="5520029" y="4414238"/>
            <a:ext cx="2906100" cy="254025"/>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Calibri"/>
                <a:ea typeface="Calibri"/>
                <a:cs typeface="Calibri"/>
                <a:sym typeface="Calibri"/>
                <a:hlinkClick r:id="rId4"/>
              </a:rPr>
              <a:t>https://www.osmosis.org/learn/Endocrine_system:_Diabetes_mellitus</a:t>
            </a:r>
            <a:r>
              <a:rPr b="0" i="0" lang="en" sz="800" u="none" cap="none" strike="noStrike">
                <a:solidFill>
                  <a:schemeClr val="dk1"/>
                </a:solidFill>
                <a:latin typeface="Calibri"/>
                <a:ea typeface="Calibri"/>
                <a:cs typeface="Calibri"/>
                <a:sym typeface="Calibri"/>
              </a:rPr>
              <a:t> </a:t>
            </a:r>
            <a:endParaRPr b="0" i="0" sz="900" u="none" cap="none" strike="noStrike">
              <a:solidFill>
                <a:srgbClr val="000000"/>
              </a:solidFill>
              <a:latin typeface="Arial"/>
              <a:ea typeface="Arial"/>
              <a:cs typeface="Arial"/>
              <a:sym typeface="Arial"/>
            </a:endParaRPr>
          </a:p>
        </p:txBody>
      </p:sp>
      <p:grpSp>
        <p:nvGrpSpPr>
          <p:cNvPr id="576" name="Google Shape;576;p28"/>
          <p:cNvGrpSpPr/>
          <p:nvPr/>
        </p:nvGrpSpPr>
        <p:grpSpPr>
          <a:xfrm>
            <a:off x="354074" y="1934819"/>
            <a:ext cx="3866879" cy="2599193"/>
            <a:chOff x="-10" y="239628"/>
            <a:chExt cx="5155839" cy="3465591"/>
          </a:xfrm>
        </p:grpSpPr>
        <p:sp>
          <p:nvSpPr>
            <p:cNvPr id="577" name="Google Shape;577;p28"/>
            <p:cNvSpPr txBox="1"/>
            <p:nvPr/>
          </p:nvSpPr>
          <p:spPr>
            <a:xfrm>
              <a:off x="204812" y="239628"/>
              <a:ext cx="4358700" cy="610200"/>
            </a:xfrm>
            <a:prstGeom prst="rect">
              <a:avLst/>
            </a:prstGeom>
            <a:noFill/>
            <a:ln>
              <a:noFill/>
            </a:ln>
          </p:spPr>
          <p:txBody>
            <a:bodyPr anchorCtr="0" anchor="ctr" bIns="48575" lIns="48575" spcFirstLastPara="1" rIns="48575" wrap="square" tIns="48575">
              <a:noAutofit/>
            </a:bodyPr>
            <a:lstStyle/>
            <a:p>
              <a:pPr indent="0" lvl="0" marL="0" marR="0" rtl="0" algn="l">
                <a:lnSpc>
                  <a:spcPct val="90000"/>
                </a:lnSpc>
                <a:spcBef>
                  <a:spcPts val="0"/>
                </a:spcBef>
                <a:spcAft>
                  <a:spcPts val="0"/>
                </a:spcAft>
                <a:buClr>
                  <a:schemeClr val="lt1"/>
                </a:buClr>
                <a:buSzPts val="1300"/>
                <a:buFont typeface="Arial"/>
                <a:buNone/>
              </a:pPr>
              <a:r>
                <a:rPr b="0" i="0" lang="en" sz="1300" u="none" cap="none" strike="noStrike">
                  <a:solidFill>
                    <a:schemeClr val="dk1"/>
                  </a:solidFill>
                  <a:latin typeface="Arial"/>
                  <a:ea typeface="Arial"/>
                  <a:cs typeface="Arial"/>
                  <a:sym typeface="Arial"/>
                </a:rPr>
                <a:t>Many common symptoms tend to present from childhood to adolescence</a:t>
              </a:r>
              <a:endParaRPr b="0" i="0" sz="1100" u="none" cap="none" strike="noStrike">
                <a:solidFill>
                  <a:schemeClr val="dk1"/>
                </a:solidFill>
                <a:latin typeface="Arial"/>
                <a:ea typeface="Arial"/>
                <a:cs typeface="Arial"/>
                <a:sym typeface="Arial"/>
              </a:endParaRPr>
            </a:p>
          </p:txBody>
        </p:sp>
        <p:sp>
          <p:nvSpPr>
            <p:cNvPr id="578" name="Google Shape;578;p28"/>
            <p:cNvSpPr/>
            <p:nvPr/>
          </p:nvSpPr>
          <p:spPr>
            <a:xfrm>
              <a:off x="0" y="1488213"/>
              <a:ext cx="4424700" cy="22170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9" name="Google Shape;579;p28"/>
            <p:cNvSpPr txBox="1"/>
            <p:nvPr/>
          </p:nvSpPr>
          <p:spPr>
            <a:xfrm>
              <a:off x="-10" y="1488219"/>
              <a:ext cx="5016900" cy="2217000"/>
            </a:xfrm>
            <a:prstGeom prst="rect">
              <a:avLst/>
            </a:prstGeom>
            <a:noFill/>
            <a:ln>
              <a:noFill/>
            </a:ln>
          </p:spPr>
          <p:txBody>
            <a:bodyPr anchorCtr="0" anchor="t" bIns="16175" lIns="105350" spcFirstLastPara="1" rIns="90675" wrap="square" tIns="16175">
              <a:noAutofit/>
            </a:bodyPr>
            <a:lstStyle/>
            <a:p>
              <a:pPr indent="-95250" lvl="1" marL="88900" marR="0" rtl="0" algn="l">
                <a:lnSpc>
                  <a:spcPct val="90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WFS1 decreases β-cells, lowers insulin causing diabetes</a:t>
              </a:r>
              <a:endParaRPr b="0" i="0" sz="1100" u="none" cap="none" strike="noStrike">
                <a:solidFill>
                  <a:srgbClr val="000000"/>
                </a:solidFill>
                <a:latin typeface="Arial"/>
                <a:ea typeface="Arial"/>
                <a:cs typeface="Arial"/>
                <a:sym typeface="Arial"/>
              </a:endParaRPr>
            </a:p>
            <a:p>
              <a:pPr indent="-95250" lvl="1" marL="88900" marR="0" rtl="0" algn="l">
                <a:lnSpc>
                  <a:spcPct val="90000"/>
                </a:lnSpc>
                <a:spcBef>
                  <a:spcPts val="20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Occurs in about 87% of patients</a:t>
              </a:r>
              <a:endParaRPr b="0" i="0" sz="1100" u="none" cap="none" strike="noStrike">
                <a:solidFill>
                  <a:srgbClr val="000000"/>
                </a:solidFill>
                <a:latin typeface="Arial"/>
                <a:ea typeface="Arial"/>
                <a:cs typeface="Arial"/>
                <a:sym typeface="Arial"/>
              </a:endParaRPr>
            </a:p>
            <a:p>
              <a:pPr indent="-95250" lvl="1" marL="88900" marR="0" rtl="0" algn="l">
                <a:lnSpc>
                  <a:spcPct val="90000"/>
                </a:lnSpc>
                <a:spcBef>
                  <a:spcPts val="20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Cannot absorb glucose from diet, treated with insulin therapy</a:t>
              </a:r>
              <a:endParaRPr b="0" i="0" sz="1100" u="none" cap="none" strike="noStrike">
                <a:solidFill>
                  <a:srgbClr val="000000"/>
                </a:solidFill>
                <a:latin typeface="Arial"/>
                <a:ea typeface="Arial"/>
                <a:cs typeface="Arial"/>
                <a:sym typeface="Arial"/>
              </a:endParaRPr>
            </a:p>
            <a:p>
              <a:pPr indent="-95250" lvl="1" marL="88900" marR="0" rtl="0" algn="l">
                <a:lnSpc>
                  <a:spcPct val="90000"/>
                </a:lnSpc>
                <a:spcBef>
                  <a:spcPts val="20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DM clinically diagnosed earlier with WFS1 than type 1 DM (T1DM)</a:t>
              </a:r>
              <a:endParaRPr b="0" i="0" sz="1100" u="none" cap="none" strike="noStrike">
                <a:solidFill>
                  <a:srgbClr val="000000"/>
                </a:solidFill>
                <a:latin typeface="Arial"/>
                <a:ea typeface="Arial"/>
                <a:cs typeface="Arial"/>
                <a:sym typeface="Arial"/>
              </a:endParaRPr>
            </a:p>
            <a:p>
              <a:pPr indent="-95250" lvl="1" marL="88900" marR="0" rtl="0" algn="l">
                <a:lnSpc>
                  <a:spcPct val="90000"/>
                </a:lnSpc>
                <a:spcBef>
                  <a:spcPts val="20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Not autoimmune, no antibodies present against β-cells</a:t>
              </a:r>
              <a:endParaRPr b="0" i="0" sz="1100" u="none" cap="none" strike="noStrike">
                <a:solidFill>
                  <a:srgbClr val="000000"/>
                </a:solidFill>
                <a:latin typeface="Arial"/>
                <a:ea typeface="Arial"/>
                <a:cs typeface="Arial"/>
                <a:sym typeface="Arial"/>
              </a:endParaRPr>
            </a:p>
            <a:p>
              <a:pPr indent="-95250" lvl="1" marL="88900" marR="0" rtl="0" algn="l">
                <a:lnSpc>
                  <a:spcPct val="90000"/>
                </a:lnSpc>
                <a:spcBef>
                  <a:spcPts val="20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Symptoms: frequent urination, increased thirst, blurry vision, weight loss</a:t>
              </a:r>
              <a:endParaRPr b="0" i="0" sz="1100" u="none" cap="none" strike="noStrike">
                <a:solidFill>
                  <a:srgbClr val="000000"/>
                </a:solidFill>
                <a:latin typeface="Arial"/>
                <a:ea typeface="Arial"/>
                <a:cs typeface="Arial"/>
                <a:sym typeface="Arial"/>
              </a:endParaRPr>
            </a:p>
          </p:txBody>
        </p:sp>
        <p:sp>
          <p:nvSpPr>
            <p:cNvPr id="580" name="Google Shape;580;p28"/>
            <p:cNvSpPr txBox="1"/>
            <p:nvPr/>
          </p:nvSpPr>
          <p:spPr>
            <a:xfrm>
              <a:off x="217829" y="846084"/>
              <a:ext cx="4938000" cy="610200"/>
            </a:xfrm>
            <a:prstGeom prst="rect">
              <a:avLst/>
            </a:prstGeom>
            <a:noFill/>
            <a:ln>
              <a:noFill/>
            </a:ln>
          </p:spPr>
          <p:txBody>
            <a:bodyPr anchorCtr="0" anchor="ctr" bIns="48575" lIns="48575" spcFirstLastPara="1" rIns="48575" wrap="square" tIns="48575">
              <a:noAutofit/>
            </a:bodyPr>
            <a:lstStyle/>
            <a:p>
              <a:pPr indent="0" lvl="0" marL="0" marR="0" rtl="0" algn="l">
                <a:lnSpc>
                  <a:spcPct val="90000"/>
                </a:lnSpc>
                <a:spcBef>
                  <a:spcPts val="0"/>
                </a:spcBef>
                <a:spcAft>
                  <a:spcPts val="0"/>
                </a:spcAft>
                <a:buClr>
                  <a:schemeClr val="lt1"/>
                </a:buClr>
                <a:buSzPts val="1300"/>
                <a:buFont typeface="Arial"/>
                <a:buNone/>
              </a:pPr>
              <a:r>
                <a:rPr b="0" i="0" lang="en" sz="1300" u="none" cap="none" strike="noStrike">
                  <a:solidFill>
                    <a:schemeClr val="dk1"/>
                  </a:solidFill>
                  <a:latin typeface="Arial"/>
                  <a:ea typeface="Arial"/>
                  <a:cs typeface="Arial"/>
                  <a:sym typeface="Arial"/>
                </a:rPr>
                <a:t>Age 6: (diabetes mellitus) DM </a:t>
              </a:r>
              <a:endParaRPr b="0" i="0" sz="1100" u="none" cap="none" strike="noStrike">
                <a:solidFill>
                  <a:schemeClr val="dk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5" name="Shape 585"/>
        <p:cNvGrpSpPr/>
        <p:nvPr/>
      </p:nvGrpSpPr>
      <p:grpSpPr>
        <a:xfrm>
          <a:off x="0" y="0"/>
          <a:ext cx="0" cy="0"/>
          <a:chOff x="0" y="0"/>
          <a:chExt cx="0" cy="0"/>
        </a:xfrm>
      </p:grpSpPr>
      <p:sp>
        <p:nvSpPr>
          <p:cNvPr id="586" name="Google Shape;586;p29"/>
          <p:cNvSpPr/>
          <p:nvPr/>
        </p:nvSpPr>
        <p:spPr>
          <a:xfrm>
            <a:off x="0" y="0"/>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587" name="Google Shape;587;p29"/>
          <p:cNvGrpSpPr/>
          <p:nvPr/>
        </p:nvGrpSpPr>
        <p:grpSpPr>
          <a:xfrm>
            <a:off x="-4660" y="-1"/>
            <a:ext cx="9161120" cy="5143500"/>
            <a:chOff x="-6214" y="-1"/>
            <a:chExt cx="12214827" cy="6858000"/>
          </a:xfrm>
        </p:grpSpPr>
        <p:cxnSp>
          <p:nvCxnSpPr>
            <p:cNvPr id="588" name="Google Shape;588;p29"/>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89" name="Google Shape;589;p29"/>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90" name="Google Shape;590;p29"/>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91" name="Google Shape;591;p29"/>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92" name="Google Shape;592;p29"/>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93" name="Google Shape;593;p29"/>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94" name="Google Shape;594;p29"/>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95" name="Google Shape;595;p29"/>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96" name="Google Shape;596;p29"/>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97" name="Google Shape;597;p29"/>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98" name="Google Shape;598;p29"/>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599" name="Google Shape;599;p29"/>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00" name="Google Shape;600;p29"/>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01" name="Google Shape;601;p29"/>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02" name="Google Shape;602;p29"/>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03" name="Google Shape;603;p29"/>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04" name="Google Shape;604;p29"/>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05" name="Google Shape;605;p29"/>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06" name="Google Shape;606;p29"/>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07" name="Google Shape;607;p29"/>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08" name="Google Shape;608;p29"/>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09" name="Google Shape;609;p29"/>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10" name="Google Shape;610;p29"/>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11" name="Google Shape;611;p29"/>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12" name="Google Shape;612;p29"/>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13" name="Google Shape;613;p29"/>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14" name="Google Shape;614;p29"/>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15" name="Google Shape;615;p29"/>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16" name="Google Shape;616;p29"/>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17" name="Google Shape;617;p29"/>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18" name="Google Shape;618;p29"/>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619" name="Google Shape;619;p29"/>
          <p:cNvSpPr/>
          <p:nvPr/>
        </p:nvSpPr>
        <p:spPr>
          <a:xfrm rot="-8100000">
            <a:off x="-210820" y="1143975"/>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0" name="Google Shape;620;p29"/>
          <p:cNvSpPr txBox="1"/>
          <p:nvPr>
            <p:ph type="title"/>
          </p:nvPr>
        </p:nvSpPr>
        <p:spPr>
          <a:xfrm>
            <a:off x="518309" y="544464"/>
            <a:ext cx="4363797" cy="1021617"/>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2"/>
              </a:buClr>
              <a:buSzPts val="3300"/>
              <a:buFont typeface="Arial"/>
              <a:buNone/>
            </a:pPr>
            <a:r>
              <a:rPr lang="en"/>
              <a:t>Signs and Symptoms cont’d</a:t>
            </a:r>
            <a:endParaRPr/>
          </a:p>
        </p:txBody>
      </p:sp>
      <p:sp>
        <p:nvSpPr>
          <p:cNvPr id="621" name="Google Shape;621;p29"/>
          <p:cNvSpPr txBox="1"/>
          <p:nvPr>
            <p:ph idx="1" type="body"/>
          </p:nvPr>
        </p:nvSpPr>
        <p:spPr>
          <a:xfrm>
            <a:off x="518309" y="1755098"/>
            <a:ext cx="4363797" cy="2843939"/>
          </a:xfrm>
          <a:prstGeom prst="rect">
            <a:avLst/>
          </a:prstGeom>
          <a:noFill/>
          <a:ln>
            <a:noFill/>
          </a:ln>
        </p:spPr>
        <p:txBody>
          <a:bodyPr anchorCtr="0" anchor="t" bIns="34275" lIns="68575" spcFirstLastPara="1" rIns="68575" wrap="square" tIns="34275">
            <a:normAutofit/>
          </a:bodyPr>
          <a:lstStyle/>
          <a:p>
            <a:pPr indent="-177800" lvl="0" marL="177800" rtl="0" algn="l">
              <a:lnSpc>
                <a:spcPct val="110000"/>
              </a:lnSpc>
              <a:spcBef>
                <a:spcPts val="0"/>
              </a:spcBef>
              <a:spcAft>
                <a:spcPts val="0"/>
              </a:spcAft>
              <a:buSzPts val="1400"/>
              <a:buChar char="▪"/>
            </a:pPr>
            <a:r>
              <a:rPr lang="en" sz="1400"/>
              <a:t>Age 11: Optic Atrophy (OA)</a:t>
            </a:r>
            <a:endParaRPr sz="1400"/>
          </a:p>
          <a:p>
            <a:pPr indent="-190500" lvl="1" marL="342900" rtl="0" algn="l">
              <a:lnSpc>
                <a:spcPct val="110000"/>
              </a:lnSpc>
              <a:spcBef>
                <a:spcPts val="400"/>
              </a:spcBef>
              <a:spcAft>
                <a:spcPts val="0"/>
              </a:spcAft>
              <a:buSzPts val="1400"/>
              <a:buChar char="▪"/>
            </a:pPr>
            <a:r>
              <a:rPr lang="en"/>
              <a:t>WFS1 mutation causes atrophy in optic nerve</a:t>
            </a:r>
            <a:endParaRPr/>
          </a:p>
          <a:p>
            <a:pPr indent="-190500" lvl="1" marL="342900" rtl="0" algn="l">
              <a:lnSpc>
                <a:spcPct val="110000"/>
              </a:lnSpc>
              <a:spcBef>
                <a:spcPts val="400"/>
              </a:spcBef>
              <a:spcAft>
                <a:spcPts val="0"/>
              </a:spcAft>
              <a:buSzPts val="1400"/>
              <a:buChar char="▪"/>
            </a:pPr>
            <a:r>
              <a:rPr lang="en"/>
              <a:t>Leads to progressive loss of vision</a:t>
            </a:r>
            <a:endParaRPr/>
          </a:p>
          <a:p>
            <a:pPr indent="-190500" lvl="1" marL="342900" rtl="0" algn="l">
              <a:lnSpc>
                <a:spcPct val="110000"/>
              </a:lnSpc>
              <a:spcBef>
                <a:spcPts val="400"/>
              </a:spcBef>
              <a:spcAft>
                <a:spcPts val="0"/>
              </a:spcAft>
              <a:buSzPts val="1400"/>
              <a:buChar char="▪"/>
            </a:pPr>
            <a:r>
              <a:rPr lang="en"/>
              <a:t>Occurs in about 80% of patients</a:t>
            </a:r>
            <a:endParaRPr/>
          </a:p>
          <a:p>
            <a:pPr indent="-190500" lvl="1" marL="342900" rtl="0" algn="l">
              <a:lnSpc>
                <a:spcPct val="110000"/>
              </a:lnSpc>
              <a:spcBef>
                <a:spcPts val="400"/>
              </a:spcBef>
              <a:spcAft>
                <a:spcPts val="0"/>
              </a:spcAft>
              <a:buSzPts val="1400"/>
              <a:buChar char="▪"/>
            </a:pPr>
            <a:r>
              <a:rPr lang="en"/>
              <a:t>Symptoms</a:t>
            </a:r>
            <a:endParaRPr/>
          </a:p>
          <a:p>
            <a:pPr indent="-203200" lvl="2" marL="520700" rtl="0" algn="l">
              <a:lnSpc>
                <a:spcPct val="110000"/>
              </a:lnSpc>
              <a:spcBef>
                <a:spcPts val="400"/>
              </a:spcBef>
              <a:spcAft>
                <a:spcPts val="0"/>
              </a:spcAft>
              <a:buSzPts val="1400"/>
              <a:buChar char="▪"/>
            </a:pPr>
            <a:r>
              <a:rPr lang="en" sz="1400"/>
              <a:t>Blurry vision</a:t>
            </a:r>
            <a:endParaRPr sz="1400"/>
          </a:p>
          <a:p>
            <a:pPr indent="-203200" lvl="2" marL="520700" rtl="0" algn="l">
              <a:lnSpc>
                <a:spcPct val="110000"/>
              </a:lnSpc>
              <a:spcBef>
                <a:spcPts val="400"/>
              </a:spcBef>
              <a:spcAft>
                <a:spcPts val="0"/>
              </a:spcAft>
              <a:buSzPts val="1400"/>
              <a:buChar char="▪"/>
            </a:pPr>
            <a:r>
              <a:rPr lang="en" sz="1400"/>
              <a:t>Loss of color vision</a:t>
            </a:r>
            <a:endParaRPr sz="1400"/>
          </a:p>
          <a:p>
            <a:pPr indent="-203200" lvl="2" marL="520700" rtl="0" algn="l">
              <a:lnSpc>
                <a:spcPct val="110000"/>
              </a:lnSpc>
              <a:spcBef>
                <a:spcPts val="400"/>
              </a:spcBef>
              <a:spcAft>
                <a:spcPts val="0"/>
              </a:spcAft>
              <a:buSzPts val="1400"/>
              <a:buChar char="▪"/>
            </a:pPr>
            <a:r>
              <a:rPr lang="en" sz="1400"/>
              <a:t>Reduced peripheral vision</a:t>
            </a:r>
            <a:endParaRPr/>
          </a:p>
        </p:txBody>
      </p:sp>
      <p:pic>
        <p:nvPicPr>
          <p:cNvPr descr="The normal optic nerve head is a circular structure with a yellow to orange appearance, with blood vessels overlying it. An atrophic optic nerve head is pale in colour." id="622" name="Google Shape;622;p29"/>
          <p:cNvPicPr preferRelativeResize="0"/>
          <p:nvPr/>
        </p:nvPicPr>
        <p:blipFill rotWithShape="1">
          <a:blip r:embed="rId3">
            <a:alphaModFix/>
          </a:blip>
          <a:srcRect b="0" l="0" r="43787" t="0"/>
          <a:stretch/>
        </p:blipFill>
        <p:spPr>
          <a:xfrm>
            <a:off x="5619651" y="373761"/>
            <a:ext cx="2709941" cy="2184812"/>
          </a:xfrm>
          <a:prstGeom prst="rect">
            <a:avLst/>
          </a:prstGeom>
          <a:noFill/>
          <a:ln>
            <a:noFill/>
          </a:ln>
        </p:spPr>
      </p:pic>
      <p:pic>
        <p:nvPicPr>
          <p:cNvPr descr="The normal optic nerve head is a circular structure with a yellow to orange appearance, with blood vessels overlying it. An atrophic optic nerve head is pale in colour." id="623" name="Google Shape;623;p29"/>
          <p:cNvPicPr preferRelativeResize="0"/>
          <p:nvPr/>
        </p:nvPicPr>
        <p:blipFill rotWithShape="1">
          <a:blip r:embed="rId3">
            <a:alphaModFix/>
          </a:blip>
          <a:srcRect b="0" l="56213" r="0" t="0"/>
          <a:stretch/>
        </p:blipFill>
        <p:spPr>
          <a:xfrm>
            <a:off x="5619652" y="2599741"/>
            <a:ext cx="2709941" cy="2362691"/>
          </a:xfrm>
          <a:prstGeom prst="rect">
            <a:avLst/>
          </a:prstGeom>
          <a:noFill/>
          <a:ln>
            <a:noFill/>
          </a:ln>
        </p:spPr>
      </p:pic>
      <p:sp>
        <p:nvSpPr>
          <p:cNvPr id="624" name="Google Shape;624;p29"/>
          <p:cNvSpPr txBox="1"/>
          <p:nvPr/>
        </p:nvSpPr>
        <p:spPr>
          <a:xfrm>
            <a:off x="5413688" y="4685456"/>
            <a:ext cx="3121875" cy="276975"/>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 </a:t>
            </a:r>
            <a:r>
              <a:rPr b="0" i="0" lang="en" sz="900" u="sng" cap="none" strike="noStrike">
                <a:solidFill>
                  <a:schemeClr val="hlink"/>
                </a:solidFill>
                <a:latin typeface="Calibri"/>
                <a:ea typeface="Calibri"/>
                <a:cs typeface="Calibri"/>
                <a:sym typeface="Calibri"/>
                <a:hlinkClick r:id="rId4"/>
              </a:rPr>
              <a:t>h</a:t>
            </a:r>
            <a:r>
              <a:rPr b="0" i="0" lang="en" sz="800" u="sng" cap="none" strike="noStrike">
                <a:solidFill>
                  <a:schemeClr val="hlink"/>
                </a:solidFill>
                <a:latin typeface="Calibri"/>
                <a:ea typeface="Calibri"/>
                <a:cs typeface="Calibri"/>
                <a:sym typeface="Calibri"/>
                <a:hlinkClick r:id="rId5"/>
              </a:rPr>
              <a:t>ttps://gene.vision/knowledge-base/dominant-optic-atrophy-for-patients/</a:t>
            </a:r>
            <a:r>
              <a:rPr b="0" i="0" lang="en" sz="800" u="none" cap="none" strike="noStrike">
                <a:solidFill>
                  <a:schemeClr val="dk1"/>
                </a:solidFill>
                <a:latin typeface="Calibri"/>
                <a:ea typeface="Calibri"/>
                <a:cs typeface="Calibri"/>
                <a:sym typeface="Calibri"/>
              </a:rPr>
              <a:t> </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9" name="Shape 629"/>
        <p:cNvGrpSpPr/>
        <p:nvPr/>
      </p:nvGrpSpPr>
      <p:grpSpPr>
        <a:xfrm>
          <a:off x="0" y="0"/>
          <a:ext cx="0" cy="0"/>
          <a:chOff x="0" y="0"/>
          <a:chExt cx="0" cy="0"/>
        </a:xfrm>
      </p:grpSpPr>
      <p:sp>
        <p:nvSpPr>
          <p:cNvPr id="630" name="Google Shape;630;p30"/>
          <p:cNvSpPr/>
          <p:nvPr/>
        </p:nvSpPr>
        <p:spPr>
          <a:xfrm>
            <a:off x="0" y="0"/>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631" name="Google Shape;631;p30"/>
          <p:cNvGrpSpPr/>
          <p:nvPr/>
        </p:nvGrpSpPr>
        <p:grpSpPr>
          <a:xfrm>
            <a:off x="-4660" y="-1"/>
            <a:ext cx="9161120" cy="5143500"/>
            <a:chOff x="-6214" y="-1"/>
            <a:chExt cx="12214827" cy="6858000"/>
          </a:xfrm>
        </p:grpSpPr>
        <p:cxnSp>
          <p:nvCxnSpPr>
            <p:cNvPr id="632" name="Google Shape;632;p30"/>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33" name="Google Shape;633;p30"/>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34" name="Google Shape;634;p30"/>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35" name="Google Shape;635;p30"/>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36" name="Google Shape;636;p30"/>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37" name="Google Shape;637;p30"/>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38" name="Google Shape;638;p30"/>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39" name="Google Shape;639;p30"/>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40" name="Google Shape;640;p30"/>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41" name="Google Shape;641;p30"/>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42" name="Google Shape;642;p30"/>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43" name="Google Shape;643;p30"/>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44" name="Google Shape;644;p30"/>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45" name="Google Shape;645;p30"/>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46" name="Google Shape;646;p30"/>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47" name="Google Shape;647;p30"/>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48" name="Google Shape;648;p30"/>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49" name="Google Shape;649;p30"/>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50" name="Google Shape;650;p30"/>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51" name="Google Shape;651;p30"/>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52" name="Google Shape;652;p30"/>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53" name="Google Shape;653;p30"/>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54" name="Google Shape;654;p30"/>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55" name="Google Shape;655;p30"/>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56" name="Google Shape;656;p30"/>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57" name="Google Shape;657;p30"/>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58" name="Google Shape;658;p30"/>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59" name="Google Shape;659;p30"/>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60" name="Google Shape;660;p30"/>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61" name="Google Shape;661;p30"/>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62" name="Google Shape;662;p30"/>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663" name="Google Shape;663;p30"/>
          <p:cNvSpPr/>
          <p:nvPr/>
        </p:nvSpPr>
        <p:spPr>
          <a:xfrm rot="-8100000">
            <a:off x="-210820" y="1143975"/>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64" name="Google Shape;664;p30"/>
          <p:cNvSpPr txBox="1"/>
          <p:nvPr>
            <p:ph type="title"/>
          </p:nvPr>
        </p:nvSpPr>
        <p:spPr>
          <a:xfrm>
            <a:off x="518309" y="544464"/>
            <a:ext cx="4363797" cy="1021617"/>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2"/>
              </a:buClr>
              <a:buSzPts val="3300"/>
              <a:buFont typeface="Arial"/>
              <a:buNone/>
            </a:pPr>
            <a:r>
              <a:rPr lang="en"/>
              <a:t>Signs and Symptoms cont’d</a:t>
            </a:r>
            <a:endParaRPr/>
          </a:p>
        </p:txBody>
      </p:sp>
      <p:sp>
        <p:nvSpPr>
          <p:cNvPr id="665" name="Google Shape;665;p30"/>
          <p:cNvSpPr txBox="1"/>
          <p:nvPr>
            <p:ph idx="1" type="body"/>
          </p:nvPr>
        </p:nvSpPr>
        <p:spPr>
          <a:xfrm>
            <a:off x="518306" y="1755094"/>
            <a:ext cx="4650750" cy="3083175"/>
          </a:xfrm>
          <a:prstGeom prst="rect">
            <a:avLst/>
          </a:prstGeom>
          <a:noFill/>
          <a:ln>
            <a:noFill/>
          </a:ln>
        </p:spPr>
        <p:txBody>
          <a:bodyPr anchorCtr="0" anchor="t" bIns="34275" lIns="68575" spcFirstLastPara="1" rIns="68575" wrap="square" tIns="34275">
            <a:normAutofit/>
          </a:bodyPr>
          <a:lstStyle/>
          <a:p>
            <a:pPr indent="-171450" lvl="0" marL="177800" rtl="0" algn="l">
              <a:lnSpc>
                <a:spcPct val="110000"/>
              </a:lnSpc>
              <a:spcBef>
                <a:spcPts val="0"/>
              </a:spcBef>
              <a:spcAft>
                <a:spcPts val="0"/>
              </a:spcAft>
              <a:buSzPts val="1100"/>
              <a:buChar char="▪"/>
            </a:pPr>
            <a:r>
              <a:rPr lang="en"/>
              <a:t>Age 13: Sensorineural hearing loss (Deafness)</a:t>
            </a:r>
            <a:endParaRPr/>
          </a:p>
          <a:p>
            <a:pPr indent="-165100" lvl="1" marL="342900" rtl="0" algn="l">
              <a:lnSpc>
                <a:spcPct val="110000"/>
              </a:lnSpc>
              <a:spcBef>
                <a:spcPts val="400"/>
              </a:spcBef>
              <a:spcAft>
                <a:spcPts val="0"/>
              </a:spcAft>
              <a:buSzPts val="1000"/>
              <a:buChar char="▪"/>
            </a:pPr>
            <a:r>
              <a:rPr lang="en"/>
              <a:t>Genetic mutation of WFS1 causes constant damage to hair cells and auditory nerve. </a:t>
            </a:r>
            <a:endParaRPr/>
          </a:p>
          <a:p>
            <a:pPr indent="-165100" lvl="1" marL="342900" rtl="0" algn="l">
              <a:lnSpc>
                <a:spcPct val="110000"/>
              </a:lnSpc>
              <a:spcBef>
                <a:spcPts val="400"/>
              </a:spcBef>
              <a:spcAft>
                <a:spcPts val="0"/>
              </a:spcAft>
              <a:buSzPts val="1000"/>
              <a:buChar char="▪"/>
            </a:pPr>
            <a:r>
              <a:rPr lang="en"/>
              <a:t>Common in around 65% of patients</a:t>
            </a:r>
            <a:endParaRPr/>
          </a:p>
          <a:p>
            <a:pPr indent="-165100" lvl="1" marL="342900" rtl="0" algn="l">
              <a:lnSpc>
                <a:spcPct val="110000"/>
              </a:lnSpc>
              <a:spcBef>
                <a:spcPts val="400"/>
              </a:spcBef>
              <a:spcAft>
                <a:spcPts val="0"/>
              </a:spcAft>
              <a:buSzPts val="1000"/>
              <a:buChar char="▪"/>
            </a:pPr>
            <a:r>
              <a:rPr lang="en"/>
              <a:t>Symptoms</a:t>
            </a:r>
            <a:endParaRPr/>
          </a:p>
          <a:p>
            <a:pPr indent="-177800" lvl="2" marL="520700" rtl="0" algn="l">
              <a:lnSpc>
                <a:spcPct val="110000"/>
              </a:lnSpc>
              <a:spcBef>
                <a:spcPts val="400"/>
              </a:spcBef>
              <a:spcAft>
                <a:spcPts val="0"/>
              </a:spcAft>
              <a:buSzPts val="1000"/>
              <a:buChar char="▪"/>
            </a:pPr>
            <a:r>
              <a:rPr lang="en" sz="1300"/>
              <a:t>Initially have loss of high-frequency sounds</a:t>
            </a:r>
            <a:endParaRPr sz="1300"/>
          </a:p>
          <a:p>
            <a:pPr indent="-177800" lvl="2" marL="520700" rtl="0" algn="l">
              <a:lnSpc>
                <a:spcPct val="110000"/>
              </a:lnSpc>
              <a:spcBef>
                <a:spcPts val="400"/>
              </a:spcBef>
              <a:spcAft>
                <a:spcPts val="0"/>
              </a:spcAft>
              <a:buSzPts val="1000"/>
              <a:buChar char="▪"/>
            </a:pPr>
            <a:r>
              <a:rPr lang="en" sz="1300"/>
              <a:t>Eventually progress to low-frequency sounds</a:t>
            </a:r>
            <a:endParaRPr sz="1300"/>
          </a:p>
          <a:p>
            <a:pPr indent="-177800" lvl="2" marL="520700" rtl="0" algn="l">
              <a:lnSpc>
                <a:spcPct val="110000"/>
              </a:lnSpc>
              <a:spcBef>
                <a:spcPts val="400"/>
              </a:spcBef>
              <a:spcAft>
                <a:spcPts val="0"/>
              </a:spcAft>
              <a:buSzPts val="1000"/>
              <a:buChar char="▪"/>
            </a:pPr>
            <a:r>
              <a:rPr lang="en" sz="1300"/>
              <a:t>Due to neuronal damage, will usually result in eventual complete deafness</a:t>
            </a:r>
            <a:endParaRPr sz="1300"/>
          </a:p>
          <a:p>
            <a:pPr indent="-177800" lvl="2" marL="520700" rtl="0" algn="l">
              <a:lnSpc>
                <a:spcPct val="110000"/>
              </a:lnSpc>
              <a:spcBef>
                <a:spcPts val="400"/>
              </a:spcBef>
              <a:spcAft>
                <a:spcPts val="0"/>
              </a:spcAft>
              <a:buSzPts val="1000"/>
              <a:buChar char="▪"/>
            </a:pPr>
            <a:r>
              <a:rPr lang="en" sz="1300"/>
              <a:t>Progresses much quicker than most sensorineural hearing loss</a:t>
            </a:r>
            <a:endParaRPr sz="1300"/>
          </a:p>
          <a:p>
            <a:pPr indent="-114300" lvl="2" marL="520700" rtl="0" algn="l">
              <a:lnSpc>
                <a:spcPct val="110000"/>
              </a:lnSpc>
              <a:spcBef>
                <a:spcPts val="400"/>
              </a:spcBef>
              <a:spcAft>
                <a:spcPts val="0"/>
              </a:spcAft>
              <a:buSzPts val="900"/>
              <a:buNone/>
            </a:pPr>
            <a:r>
              <a:t/>
            </a:r>
            <a:endParaRPr/>
          </a:p>
        </p:txBody>
      </p:sp>
      <p:pic>
        <p:nvPicPr>
          <p:cNvPr descr="Sensorineural Hearing Loss: Causes, Symptoms, and Treatment" id="666" name="Google Shape;666;p30"/>
          <p:cNvPicPr preferRelativeResize="0"/>
          <p:nvPr/>
        </p:nvPicPr>
        <p:blipFill rotWithShape="1">
          <a:blip r:embed="rId3">
            <a:alphaModFix/>
          </a:blip>
          <a:srcRect b="1274" l="39196" r="4633" t="-1273"/>
          <a:stretch/>
        </p:blipFill>
        <p:spPr>
          <a:xfrm>
            <a:off x="5315321" y="582795"/>
            <a:ext cx="3301241" cy="3982774"/>
          </a:xfrm>
          <a:prstGeom prst="rect">
            <a:avLst/>
          </a:prstGeom>
          <a:noFill/>
          <a:ln>
            <a:noFill/>
          </a:ln>
        </p:spPr>
      </p:pic>
      <p:sp>
        <p:nvSpPr>
          <p:cNvPr id="667" name="Google Shape;667;p30"/>
          <p:cNvSpPr txBox="1"/>
          <p:nvPr/>
        </p:nvSpPr>
        <p:spPr>
          <a:xfrm>
            <a:off x="5596163" y="4519463"/>
            <a:ext cx="3020400" cy="276975"/>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 </a:t>
            </a:r>
            <a:r>
              <a:rPr b="0" i="0" lang="en" sz="800" u="sng" cap="none" strike="noStrike">
                <a:solidFill>
                  <a:schemeClr val="hlink"/>
                </a:solidFill>
                <a:latin typeface="Calibri"/>
                <a:ea typeface="Calibri"/>
                <a:cs typeface="Calibri"/>
                <a:sym typeface="Calibri"/>
                <a:hlinkClick r:id="rId4"/>
              </a:rPr>
              <a:t>https://www.hearingtracker.com/hearing-loss/sensorineural-hearing-loss</a:t>
            </a:r>
            <a:r>
              <a:rPr b="0" i="0" lang="en" sz="900" u="none" cap="none" strike="noStrike">
                <a:solidFill>
                  <a:schemeClr val="dk1"/>
                </a:solidFill>
                <a:latin typeface="Calibri"/>
                <a:ea typeface="Calibri"/>
                <a:cs typeface="Calibri"/>
                <a:sym typeface="Calibri"/>
              </a:rPr>
              <a:t>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2" name="Shape 672"/>
        <p:cNvGrpSpPr/>
        <p:nvPr/>
      </p:nvGrpSpPr>
      <p:grpSpPr>
        <a:xfrm>
          <a:off x="0" y="0"/>
          <a:ext cx="0" cy="0"/>
          <a:chOff x="0" y="0"/>
          <a:chExt cx="0" cy="0"/>
        </a:xfrm>
      </p:grpSpPr>
      <p:sp>
        <p:nvSpPr>
          <p:cNvPr id="673" name="Google Shape;673;p31"/>
          <p:cNvSpPr/>
          <p:nvPr/>
        </p:nvSpPr>
        <p:spPr>
          <a:xfrm>
            <a:off x="0" y="0"/>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674" name="Google Shape;674;p31"/>
          <p:cNvGrpSpPr/>
          <p:nvPr/>
        </p:nvGrpSpPr>
        <p:grpSpPr>
          <a:xfrm>
            <a:off x="-4660" y="-1"/>
            <a:ext cx="9161120" cy="5143500"/>
            <a:chOff x="-6214" y="-1"/>
            <a:chExt cx="12214827" cy="6858000"/>
          </a:xfrm>
        </p:grpSpPr>
        <p:cxnSp>
          <p:nvCxnSpPr>
            <p:cNvPr id="675" name="Google Shape;675;p31"/>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76" name="Google Shape;676;p31"/>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77" name="Google Shape;677;p31"/>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78" name="Google Shape;678;p31"/>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79" name="Google Shape;679;p31"/>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80" name="Google Shape;680;p31"/>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81" name="Google Shape;681;p31"/>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82" name="Google Shape;682;p31"/>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83" name="Google Shape;683;p31"/>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84" name="Google Shape;684;p31"/>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85" name="Google Shape;685;p31"/>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86" name="Google Shape;686;p31"/>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87" name="Google Shape;687;p31"/>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88" name="Google Shape;688;p31"/>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89" name="Google Shape;689;p31"/>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90" name="Google Shape;690;p31"/>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91" name="Google Shape;691;p31"/>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92" name="Google Shape;692;p31"/>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93" name="Google Shape;693;p31"/>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94" name="Google Shape;694;p31"/>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95" name="Google Shape;695;p31"/>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96" name="Google Shape;696;p31"/>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97" name="Google Shape;697;p31"/>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98" name="Google Shape;698;p31"/>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699" name="Google Shape;699;p31"/>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00" name="Google Shape;700;p31"/>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01" name="Google Shape;701;p31"/>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02" name="Google Shape;702;p31"/>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03" name="Google Shape;703;p31"/>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04" name="Google Shape;704;p31"/>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05" name="Google Shape;705;p31"/>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706" name="Google Shape;706;p31"/>
          <p:cNvSpPr/>
          <p:nvPr/>
        </p:nvSpPr>
        <p:spPr>
          <a:xfrm rot="-8100000">
            <a:off x="-210820" y="1143975"/>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07" name="Google Shape;707;p31"/>
          <p:cNvSpPr txBox="1"/>
          <p:nvPr>
            <p:ph type="title"/>
          </p:nvPr>
        </p:nvSpPr>
        <p:spPr>
          <a:xfrm>
            <a:off x="518309" y="544464"/>
            <a:ext cx="4363797" cy="1021617"/>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2"/>
              </a:buClr>
              <a:buSzPts val="3300"/>
              <a:buFont typeface="Arial"/>
              <a:buNone/>
            </a:pPr>
            <a:r>
              <a:rPr lang="en"/>
              <a:t>Signs and Symptoms cont’d	</a:t>
            </a:r>
            <a:endParaRPr/>
          </a:p>
        </p:txBody>
      </p:sp>
      <p:sp>
        <p:nvSpPr>
          <p:cNvPr id="708" name="Google Shape;708;p31"/>
          <p:cNvSpPr txBox="1"/>
          <p:nvPr>
            <p:ph idx="1" type="body"/>
          </p:nvPr>
        </p:nvSpPr>
        <p:spPr>
          <a:xfrm>
            <a:off x="518309" y="1755098"/>
            <a:ext cx="4363797" cy="2843939"/>
          </a:xfrm>
          <a:prstGeom prst="rect">
            <a:avLst/>
          </a:prstGeom>
          <a:noFill/>
          <a:ln>
            <a:noFill/>
          </a:ln>
        </p:spPr>
        <p:txBody>
          <a:bodyPr anchorCtr="0" anchor="t" bIns="34275" lIns="68575" spcFirstLastPara="1" rIns="68575" wrap="square" tIns="34275">
            <a:normAutofit/>
          </a:bodyPr>
          <a:lstStyle/>
          <a:p>
            <a:pPr indent="-171450" lvl="0" marL="177800" rtl="0" algn="l">
              <a:lnSpc>
                <a:spcPct val="110000"/>
              </a:lnSpc>
              <a:spcBef>
                <a:spcPts val="0"/>
              </a:spcBef>
              <a:spcAft>
                <a:spcPts val="0"/>
              </a:spcAft>
              <a:buSzPts val="1100"/>
              <a:buChar char="▪"/>
            </a:pPr>
            <a:r>
              <a:rPr lang="en"/>
              <a:t>Age 14: Diabetes Insipidus *central* (DI)</a:t>
            </a:r>
            <a:endParaRPr/>
          </a:p>
          <a:p>
            <a:pPr indent="-165100" lvl="1" marL="342900" rtl="0" algn="l">
              <a:lnSpc>
                <a:spcPct val="110000"/>
              </a:lnSpc>
              <a:spcBef>
                <a:spcPts val="400"/>
              </a:spcBef>
              <a:spcAft>
                <a:spcPts val="0"/>
              </a:spcAft>
              <a:buSzPts val="1000"/>
              <a:buChar char="▪"/>
            </a:pPr>
            <a:r>
              <a:rPr lang="en"/>
              <a:t>Common in around 70% of patients</a:t>
            </a:r>
            <a:endParaRPr/>
          </a:p>
          <a:p>
            <a:pPr indent="-165100" lvl="1" marL="342900" rtl="0" algn="l">
              <a:lnSpc>
                <a:spcPct val="110000"/>
              </a:lnSpc>
              <a:spcBef>
                <a:spcPts val="400"/>
              </a:spcBef>
              <a:spcAft>
                <a:spcPts val="0"/>
              </a:spcAft>
              <a:buSzPts val="1000"/>
              <a:buChar char="▪"/>
            </a:pPr>
            <a:r>
              <a:rPr lang="en"/>
              <a:t>Causes an issue with neural tissue in posterior pituitary responsible for ADH secretion</a:t>
            </a:r>
            <a:endParaRPr/>
          </a:p>
          <a:p>
            <a:pPr indent="-165100" lvl="1" marL="342900" rtl="0" algn="l">
              <a:lnSpc>
                <a:spcPct val="110000"/>
              </a:lnSpc>
              <a:spcBef>
                <a:spcPts val="400"/>
              </a:spcBef>
              <a:spcAft>
                <a:spcPts val="0"/>
              </a:spcAft>
              <a:buSzPts val="1000"/>
              <a:buChar char="▪"/>
            </a:pPr>
            <a:r>
              <a:rPr lang="en"/>
              <a:t>Symptoms</a:t>
            </a:r>
            <a:endParaRPr/>
          </a:p>
          <a:p>
            <a:pPr indent="-171450" lvl="2" marL="520700" rtl="0" algn="l">
              <a:lnSpc>
                <a:spcPct val="110000"/>
              </a:lnSpc>
              <a:spcBef>
                <a:spcPts val="400"/>
              </a:spcBef>
              <a:spcAft>
                <a:spcPts val="0"/>
              </a:spcAft>
              <a:buSzPts val="900"/>
              <a:buChar char="▪"/>
            </a:pPr>
            <a:r>
              <a:rPr lang="en"/>
              <a:t>Large amounts of dilute urine</a:t>
            </a:r>
            <a:endParaRPr/>
          </a:p>
          <a:p>
            <a:pPr indent="-171450" lvl="2" marL="520700" rtl="0" algn="l">
              <a:lnSpc>
                <a:spcPct val="110000"/>
              </a:lnSpc>
              <a:spcBef>
                <a:spcPts val="400"/>
              </a:spcBef>
              <a:spcAft>
                <a:spcPts val="0"/>
              </a:spcAft>
              <a:buSzPts val="900"/>
              <a:buChar char="▪"/>
            </a:pPr>
            <a:r>
              <a:rPr lang="en"/>
              <a:t>Polydipsia</a:t>
            </a:r>
            <a:endParaRPr/>
          </a:p>
          <a:p>
            <a:pPr indent="-171450" lvl="2" marL="520700" rtl="0" algn="l">
              <a:lnSpc>
                <a:spcPct val="110000"/>
              </a:lnSpc>
              <a:spcBef>
                <a:spcPts val="400"/>
              </a:spcBef>
              <a:spcAft>
                <a:spcPts val="0"/>
              </a:spcAft>
              <a:buSzPts val="900"/>
              <a:buChar char="▪"/>
            </a:pPr>
            <a:r>
              <a:rPr lang="en"/>
              <a:t>Nocturia</a:t>
            </a:r>
            <a:endParaRPr/>
          </a:p>
          <a:p>
            <a:pPr indent="-171450" lvl="2" marL="520700" rtl="0" algn="l">
              <a:lnSpc>
                <a:spcPct val="110000"/>
              </a:lnSpc>
              <a:spcBef>
                <a:spcPts val="400"/>
              </a:spcBef>
              <a:spcAft>
                <a:spcPts val="0"/>
              </a:spcAft>
              <a:buSzPts val="900"/>
              <a:buChar char="▪"/>
            </a:pPr>
            <a:r>
              <a:rPr lang="en"/>
              <a:t>dehydration</a:t>
            </a:r>
            <a:endParaRPr/>
          </a:p>
          <a:p>
            <a:pPr indent="-114300" lvl="2" marL="520700" rtl="0" algn="l">
              <a:lnSpc>
                <a:spcPct val="110000"/>
              </a:lnSpc>
              <a:spcBef>
                <a:spcPts val="400"/>
              </a:spcBef>
              <a:spcAft>
                <a:spcPts val="0"/>
              </a:spcAft>
              <a:buSzPts val="900"/>
              <a:buNone/>
            </a:pPr>
            <a:r>
              <a:t/>
            </a:r>
            <a:endParaRPr/>
          </a:p>
        </p:txBody>
      </p:sp>
      <p:pic>
        <p:nvPicPr>
          <p:cNvPr descr="Diabetes insipidus: Nursing process (ADPIE) - Osmosis Video Library" id="709" name="Google Shape;709;p31"/>
          <p:cNvPicPr preferRelativeResize="0"/>
          <p:nvPr/>
        </p:nvPicPr>
        <p:blipFill rotWithShape="1">
          <a:blip r:embed="rId3">
            <a:alphaModFix/>
          </a:blip>
          <a:srcRect b="0" l="17324" r="0" t="0"/>
          <a:stretch/>
        </p:blipFill>
        <p:spPr>
          <a:xfrm>
            <a:off x="4887246" y="863135"/>
            <a:ext cx="3672980" cy="3414903"/>
          </a:xfrm>
          <a:prstGeom prst="rect">
            <a:avLst/>
          </a:prstGeom>
          <a:noFill/>
          <a:ln>
            <a:noFill/>
          </a:ln>
        </p:spPr>
      </p:pic>
      <p:sp>
        <p:nvSpPr>
          <p:cNvPr id="710" name="Google Shape;710;p31"/>
          <p:cNvSpPr txBox="1"/>
          <p:nvPr/>
        </p:nvSpPr>
        <p:spPr>
          <a:xfrm>
            <a:off x="4992694" y="4179319"/>
            <a:ext cx="3462075" cy="254025"/>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Calibri"/>
                <a:ea typeface="Calibri"/>
                <a:cs typeface="Calibri"/>
                <a:sym typeface="Calibri"/>
                <a:hlinkClick r:id="rId4"/>
              </a:rPr>
              <a:t>https://www.osmosis.org/learn/Diabetes_insipidus:_Nursing_Process_%28ADPIE%29</a:t>
            </a:r>
            <a:r>
              <a:rPr b="0" i="0" lang="en" sz="800" u="none" cap="none" strike="noStrike">
                <a:solidFill>
                  <a:schemeClr val="dk1"/>
                </a:solidFill>
                <a:latin typeface="Calibri"/>
                <a:ea typeface="Calibri"/>
                <a:cs typeface="Calibri"/>
                <a:sym typeface="Calibri"/>
              </a:rPr>
              <a:t> </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4" name="Shape 714"/>
        <p:cNvGrpSpPr/>
        <p:nvPr/>
      </p:nvGrpSpPr>
      <p:grpSpPr>
        <a:xfrm>
          <a:off x="0" y="0"/>
          <a:ext cx="0" cy="0"/>
          <a:chOff x="0" y="0"/>
          <a:chExt cx="0" cy="0"/>
        </a:xfrm>
      </p:grpSpPr>
      <p:sp>
        <p:nvSpPr>
          <p:cNvPr id="715" name="Google Shape;715;p32"/>
          <p:cNvSpPr/>
          <p:nvPr/>
        </p:nvSpPr>
        <p:spPr>
          <a:xfrm>
            <a:off x="0" y="0"/>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716" name="Google Shape;716;p32"/>
          <p:cNvGrpSpPr/>
          <p:nvPr/>
        </p:nvGrpSpPr>
        <p:grpSpPr>
          <a:xfrm>
            <a:off x="-4660" y="-1"/>
            <a:ext cx="9161120" cy="5143500"/>
            <a:chOff x="-6214" y="-1"/>
            <a:chExt cx="12214827" cy="6858000"/>
          </a:xfrm>
        </p:grpSpPr>
        <p:cxnSp>
          <p:nvCxnSpPr>
            <p:cNvPr id="717" name="Google Shape;717;p32"/>
            <p:cNvCxnSpPr/>
            <p:nvPr/>
          </p:nvCxnSpPr>
          <p:spPr>
            <a:xfrm>
              <a:off x="-6214" y="66862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18" name="Google Shape;718;p32"/>
            <p:cNvCxnSpPr/>
            <p:nvPr/>
          </p:nvCxnSpPr>
          <p:spPr>
            <a:xfrm>
              <a:off x="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19" name="Google Shape;719;p32"/>
            <p:cNvCxnSpPr/>
            <p:nvPr/>
          </p:nvCxnSpPr>
          <p:spPr>
            <a:xfrm>
              <a:off x="1199325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20" name="Google Shape;720;p32"/>
            <p:cNvCxnSpPr/>
            <p:nvPr/>
          </p:nvCxnSpPr>
          <p:spPr>
            <a:xfrm>
              <a:off x="19252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21" name="Google Shape;721;p32"/>
            <p:cNvCxnSpPr/>
            <p:nvPr/>
          </p:nvCxnSpPr>
          <p:spPr>
            <a:xfrm>
              <a:off x="117592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22" name="Google Shape;722;p32"/>
            <p:cNvCxnSpPr/>
            <p:nvPr/>
          </p:nvCxnSpPr>
          <p:spPr>
            <a:xfrm>
              <a:off x="215931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23" name="Google Shape;723;p32"/>
            <p:cNvCxnSpPr/>
            <p:nvPr/>
          </p:nvCxnSpPr>
          <p:spPr>
            <a:xfrm>
              <a:off x="314271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24" name="Google Shape;724;p32"/>
            <p:cNvCxnSpPr/>
            <p:nvPr/>
          </p:nvCxnSpPr>
          <p:spPr>
            <a:xfrm>
              <a:off x="412610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25" name="Google Shape;725;p32"/>
            <p:cNvCxnSpPr/>
            <p:nvPr/>
          </p:nvCxnSpPr>
          <p:spPr>
            <a:xfrm>
              <a:off x="510949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26" name="Google Shape;726;p32"/>
            <p:cNvCxnSpPr/>
            <p:nvPr/>
          </p:nvCxnSpPr>
          <p:spPr>
            <a:xfrm>
              <a:off x="609289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27" name="Google Shape;727;p32"/>
            <p:cNvCxnSpPr/>
            <p:nvPr/>
          </p:nvCxnSpPr>
          <p:spPr>
            <a:xfrm>
              <a:off x="70762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28" name="Google Shape;728;p32"/>
            <p:cNvCxnSpPr/>
            <p:nvPr/>
          </p:nvCxnSpPr>
          <p:spPr>
            <a:xfrm>
              <a:off x="8059680"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29" name="Google Shape;729;p32"/>
            <p:cNvCxnSpPr/>
            <p:nvPr/>
          </p:nvCxnSpPr>
          <p:spPr>
            <a:xfrm>
              <a:off x="9043074"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30" name="Google Shape;730;p32"/>
            <p:cNvCxnSpPr/>
            <p:nvPr/>
          </p:nvCxnSpPr>
          <p:spPr>
            <a:xfrm>
              <a:off x="10026468"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31" name="Google Shape;731;p32"/>
            <p:cNvCxnSpPr/>
            <p:nvPr/>
          </p:nvCxnSpPr>
          <p:spPr>
            <a:xfrm>
              <a:off x="11009862"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32" name="Google Shape;732;p32"/>
            <p:cNvCxnSpPr/>
            <p:nvPr/>
          </p:nvCxnSpPr>
          <p:spPr>
            <a:xfrm>
              <a:off x="12185786" y="-1"/>
              <a:ext cx="0" cy="685800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33" name="Google Shape;733;p32"/>
            <p:cNvCxnSpPr/>
            <p:nvPr/>
          </p:nvCxnSpPr>
          <p:spPr>
            <a:xfrm>
              <a:off x="0" y="17171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34" name="Google Shape;734;p32"/>
            <p:cNvCxnSpPr/>
            <p:nvPr/>
          </p:nvCxnSpPr>
          <p:spPr>
            <a:xfrm>
              <a:off x="0" y="71459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35" name="Google Shape;735;p32"/>
            <p:cNvCxnSpPr/>
            <p:nvPr/>
          </p:nvCxnSpPr>
          <p:spPr>
            <a:xfrm>
              <a:off x="0" y="1257478"/>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36" name="Google Shape;736;p32"/>
            <p:cNvCxnSpPr/>
            <p:nvPr/>
          </p:nvCxnSpPr>
          <p:spPr>
            <a:xfrm>
              <a:off x="0" y="180035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37" name="Google Shape;737;p32"/>
            <p:cNvCxnSpPr/>
            <p:nvPr/>
          </p:nvCxnSpPr>
          <p:spPr>
            <a:xfrm>
              <a:off x="0" y="2343240"/>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38" name="Google Shape;738;p32"/>
            <p:cNvCxnSpPr/>
            <p:nvPr/>
          </p:nvCxnSpPr>
          <p:spPr>
            <a:xfrm>
              <a:off x="0" y="2886121"/>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39" name="Google Shape;739;p32"/>
            <p:cNvCxnSpPr/>
            <p:nvPr/>
          </p:nvCxnSpPr>
          <p:spPr>
            <a:xfrm>
              <a:off x="0" y="3429002"/>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40" name="Google Shape;740;p32"/>
            <p:cNvCxnSpPr/>
            <p:nvPr/>
          </p:nvCxnSpPr>
          <p:spPr>
            <a:xfrm>
              <a:off x="0" y="3971883"/>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41" name="Google Shape;741;p32"/>
            <p:cNvCxnSpPr/>
            <p:nvPr/>
          </p:nvCxnSpPr>
          <p:spPr>
            <a:xfrm>
              <a:off x="0" y="4514764"/>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42" name="Google Shape;742;p32"/>
            <p:cNvCxnSpPr/>
            <p:nvPr/>
          </p:nvCxnSpPr>
          <p:spPr>
            <a:xfrm>
              <a:off x="0" y="5057645"/>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43" name="Google Shape;743;p32"/>
            <p:cNvCxnSpPr/>
            <p:nvPr/>
          </p:nvCxnSpPr>
          <p:spPr>
            <a:xfrm>
              <a:off x="0" y="5600526"/>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44" name="Google Shape;744;p32"/>
            <p:cNvCxnSpPr/>
            <p:nvPr/>
          </p:nvCxnSpPr>
          <p:spPr>
            <a:xfrm>
              <a:off x="0" y="6857999"/>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45" name="Google Shape;745;p32"/>
            <p:cNvCxnSpPr/>
            <p:nvPr/>
          </p:nvCxnSpPr>
          <p:spPr>
            <a:xfrm>
              <a:off x="16613" y="6143407"/>
              <a:ext cx="12192000" cy="0"/>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46" name="Google Shape;746;p32"/>
            <p:cNvCxnSpPr/>
            <p:nvPr/>
          </p:nvCxnSpPr>
          <p:spPr>
            <a:xfrm>
              <a:off x="684225" y="171716"/>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cxnSp>
          <p:nvCxnSpPr>
            <p:cNvPr id="747" name="Google Shape;747;p32"/>
            <p:cNvCxnSpPr/>
            <p:nvPr/>
          </p:nvCxnSpPr>
          <p:spPr>
            <a:xfrm>
              <a:off x="11508412" y="173267"/>
              <a:ext cx="0" cy="6511464"/>
            </a:xfrm>
            <a:prstGeom prst="straightConnector1">
              <a:avLst/>
            </a:prstGeom>
            <a:noFill/>
            <a:ln cap="flat" cmpd="sng" w="12700">
              <a:solidFill>
                <a:srgbClr val="BCBCBC">
                  <a:alpha val="29411"/>
                </a:srgbClr>
              </a:solidFill>
              <a:prstDash val="dot"/>
              <a:miter lim="800000"/>
              <a:headEnd len="sm" w="sm" type="none"/>
              <a:tailEnd len="sm" w="sm" type="none"/>
            </a:ln>
          </p:spPr>
        </p:cxnSp>
      </p:grpSp>
      <p:sp>
        <p:nvSpPr>
          <p:cNvPr id="748" name="Google Shape;748;p32"/>
          <p:cNvSpPr/>
          <p:nvPr/>
        </p:nvSpPr>
        <p:spPr>
          <a:xfrm rot="-8100000">
            <a:off x="-210820" y="1143975"/>
            <a:ext cx="426217" cy="426217"/>
          </a:xfrm>
          <a:prstGeom prst="rtTriangle">
            <a:avLst/>
          </a:prstGeom>
          <a:solidFill>
            <a:schemeClr val="accent1">
              <a:alpha val="49411"/>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49" name="Google Shape;749;p32"/>
          <p:cNvSpPr txBox="1"/>
          <p:nvPr>
            <p:ph type="title"/>
          </p:nvPr>
        </p:nvSpPr>
        <p:spPr>
          <a:xfrm>
            <a:off x="518309" y="227064"/>
            <a:ext cx="4363875" cy="1021725"/>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2"/>
              </a:buClr>
              <a:buSzPts val="3300"/>
              <a:buFont typeface="Arial"/>
              <a:buNone/>
            </a:pPr>
            <a:r>
              <a:rPr lang="en"/>
              <a:t>Other common signs and symptoms</a:t>
            </a:r>
            <a:endParaRPr/>
          </a:p>
        </p:txBody>
      </p:sp>
      <p:sp>
        <p:nvSpPr>
          <p:cNvPr id="750" name="Google Shape;750;p32"/>
          <p:cNvSpPr txBox="1"/>
          <p:nvPr>
            <p:ph idx="1" type="body"/>
          </p:nvPr>
        </p:nvSpPr>
        <p:spPr>
          <a:xfrm>
            <a:off x="518306" y="1248788"/>
            <a:ext cx="4881150" cy="3763575"/>
          </a:xfrm>
          <a:prstGeom prst="rect">
            <a:avLst/>
          </a:prstGeom>
          <a:noFill/>
          <a:ln>
            <a:noFill/>
          </a:ln>
        </p:spPr>
        <p:txBody>
          <a:bodyPr anchorCtr="0" anchor="t" bIns="34275" lIns="68575" spcFirstLastPara="1" rIns="68575" wrap="square" tIns="34275">
            <a:normAutofit fontScale="92500" lnSpcReduction="20000"/>
          </a:bodyPr>
          <a:lstStyle/>
          <a:p>
            <a:pPr indent="-182880" lvl="0" marL="177800" rtl="0" algn="l">
              <a:lnSpc>
                <a:spcPct val="115000"/>
              </a:lnSpc>
              <a:spcBef>
                <a:spcPts val="800"/>
              </a:spcBef>
              <a:spcAft>
                <a:spcPts val="0"/>
              </a:spcAft>
              <a:buSzPct val="80000"/>
              <a:buChar char="▪"/>
            </a:pPr>
            <a:r>
              <a:rPr lang="en" sz="2000"/>
              <a:t>Urinary problems </a:t>
            </a:r>
            <a:endParaRPr sz="2000"/>
          </a:p>
          <a:p>
            <a:pPr indent="-177958" lvl="1" marL="342900" rtl="0" algn="l">
              <a:lnSpc>
                <a:spcPct val="115000"/>
              </a:lnSpc>
              <a:spcBef>
                <a:spcPts val="800"/>
              </a:spcBef>
              <a:spcAft>
                <a:spcPts val="0"/>
              </a:spcAft>
              <a:buSzPct val="81250"/>
              <a:buChar char="▪"/>
            </a:pPr>
            <a:r>
              <a:rPr lang="en" sz="1600"/>
              <a:t>Obstruction of ureters</a:t>
            </a:r>
            <a:endParaRPr sz="1600"/>
          </a:p>
          <a:p>
            <a:pPr indent="-177958" lvl="1" marL="342900" rtl="0" algn="l">
              <a:lnSpc>
                <a:spcPct val="115000"/>
              </a:lnSpc>
              <a:spcBef>
                <a:spcPts val="800"/>
              </a:spcBef>
              <a:spcAft>
                <a:spcPts val="0"/>
              </a:spcAft>
              <a:buSzPct val="81250"/>
              <a:buChar char="▪"/>
            </a:pPr>
            <a:r>
              <a:rPr lang="en" sz="1600"/>
              <a:t>Bladder sphincter dyssynergia</a:t>
            </a:r>
            <a:endParaRPr sz="1600"/>
          </a:p>
          <a:p>
            <a:pPr indent="-177958" lvl="1" marL="342900" rtl="0" algn="l">
              <a:lnSpc>
                <a:spcPct val="115000"/>
              </a:lnSpc>
              <a:spcBef>
                <a:spcPts val="800"/>
              </a:spcBef>
              <a:spcAft>
                <a:spcPts val="0"/>
              </a:spcAft>
              <a:buSzPct val="81250"/>
              <a:buChar char="▪"/>
            </a:pPr>
            <a:r>
              <a:rPr lang="en" sz="1600"/>
              <a:t>More risk of bladder infections</a:t>
            </a:r>
            <a:endParaRPr sz="1600"/>
          </a:p>
          <a:p>
            <a:pPr indent="-182880" lvl="0" marL="177800" rtl="0" algn="l">
              <a:lnSpc>
                <a:spcPct val="115000"/>
              </a:lnSpc>
              <a:spcBef>
                <a:spcPts val="800"/>
              </a:spcBef>
              <a:spcAft>
                <a:spcPts val="0"/>
              </a:spcAft>
              <a:buSzPct val="80000"/>
              <a:buChar char="▪"/>
            </a:pPr>
            <a:r>
              <a:rPr lang="en" sz="2000"/>
              <a:t>Neurological Disorder</a:t>
            </a:r>
            <a:endParaRPr sz="2000"/>
          </a:p>
          <a:p>
            <a:pPr indent="-177958" lvl="1" marL="342900" rtl="0" algn="l">
              <a:lnSpc>
                <a:spcPct val="115000"/>
              </a:lnSpc>
              <a:spcBef>
                <a:spcPts val="800"/>
              </a:spcBef>
              <a:spcAft>
                <a:spcPts val="0"/>
              </a:spcAft>
              <a:buSzPct val="81250"/>
              <a:buChar char="▪"/>
            </a:pPr>
            <a:r>
              <a:rPr lang="en" sz="1600"/>
              <a:t>Ataxia (balance and coordination issues)</a:t>
            </a:r>
            <a:endParaRPr sz="1600"/>
          </a:p>
          <a:p>
            <a:pPr indent="-177958" lvl="1" marL="342900" rtl="0" algn="l">
              <a:lnSpc>
                <a:spcPct val="115000"/>
              </a:lnSpc>
              <a:spcBef>
                <a:spcPts val="800"/>
              </a:spcBef>
              <a:spcAft>
                <a:spcPts val="0"/>
              </a:spcAft>
              <a:buSzPct val="81250"/>
              <a:buChar char="▪"/>
            </a:pPr>
            <a:r>
              <a:rPr lang="en" sz="1600"/>
              <a:t>Hearing loss </a:t>
            </a:r>
            <a:endParaRPr sz="1600"/>
          </a:p>
          <a:p>
            <a:pPr indent="-177958" lvl="1" marL="342900" rtl="0" algn="l">
              <a:lnSpc>
                <a:spcPct val="115000"/>
              </a:lnSpc>
              <a:spcBef>
                <a:spcPts val="800"/>
              </a:spcBef>
              <a:spcAft>
                <a:spcPts val="0"/>
              </a:spcAft>
              <a:buSzPct val="81250"/>
              <a:buChar char="▪"/>
            </a:pPr>
            <a:r>
              <a:rPr lang="en" sz="1600"/>
              <a:t>Brain stem atrophy</a:t>
            </a:r>
            <a:endParaRPr sz="1600"/>
          </a:p>
          <a:p>
            <a:pPr indent="-93980" lvl="1" marL="38100" rtl="0" algn="l">
              <a:lnSpc>
                <a:spcPct val="115000"/>
              </a:lnSpc>
              <a:spcBef>
                <a:spcPts val="800"/>
              </a:spcBef>
              <a:spcAft>
                <a:spcPts val="0"/>
              </a:spcAft>
              <a:buSzPct val="80000"/>
              <a:buChar char="▪"/>
            </a:pPr>
            <a:r>
              <a:rPr lang="en" sz="2000"/>
              <a:t>   Chronic Fatigue</a:t>
            </a:r>
            <a:endParaRPr sz="2000"/>
          </a:p>
          <a:p>
            <a:pPr indent="-177958" lvl="1" marL="381000" rtl="0" algn="l">
              <a:lnSpc>
                <a:spcPct val="115000"/>
              </a:lnSpc>
              <a:spcBef>
                <a:spcPts val="800"/>
              </a:spcBef>
              <a:spcAft>
                <a:spcPts val="0"/>
              </a:spcAft>
              <a:buSzPct val="81250"/>
              <a:buChar char="▪"/>
            </a:pPr>
            <a:r>
              <a:rPr lang="en" sz="1600"/>
              <a:t>Decline of physical stamina</a:t>
            </a:r>
            <a:endParaRPr sz="1600"/>
          </a:p>
          <a:p>
            <a:pPr indent="-177958" lvl="1" marL="381000" rtl="0" algn="l">
              <a:lnSpc>
                <a:spcPct val="115000"/>
              </a:lnSpc>
              <a:spcBef>
                <a:spcPts val="800"/>
              </a:spcBef>
              <a:spcAft>
                <a:spcPts val="0"/>
              </a:spcAft>
              <a:buSzPct val="81250"/>
              <a:buChar char="▪"/>
            </a:pPr>
            <a:r>
              <a:rPr lang="en" sz="1600"/>
              <a:t>Increase of sleep</a:t>
            </a:r>
            <a:endParaRPr sz="1600"/>
          </a:p>
          <a:p>
            <a:pPr indent="0" lvl="1" marL="0" rtl="0" algn="l">
              <a:lnSpc>
                <a:spcPct val="110000"/>
              </a:lnSpc>
              <a:spcBef>
                <a:spcPts val="400"/>
              </a:spcBef>
              <a:spcAft>
                <a:spcPts val="0"/>
              </a:spcAft>
              <a:buSzPct val="71428"/>
              <a:buNone/>
            </a:pPr>
            <a:r>
              <a:t/>
            </a:r>
            <a:endParaRPr/>
          </a:p>
        </p:txBody>
      </p:sp>
      <p:pic>
        <p:nvPicPr>
          <p:cNvPr descr="A diagram of a person's body&#10;&#10;Description automatically generated" id="751" name="Google Shape;751;p32"/>
          <p:cNvPicPr preferRelativeResize="0"/>
          <p:nvPr/>
        </p:nvPicPr>
        <p:blipFill rotWithShape="1">
          <a:blip r:embed="rId3">
            <a:alphaModFix/>
          </a:blip>
          <a:srcRect b="0" l="0" r="0" t="0"/>
          <a:stretch/>
        </p:blipFill>
        <p:spPr>
          <a:xfrm>
            <a:off x="5399396" y="128784"/>
            <a:ext cx="3580800" cy="4883598"/>
          </a:xfrm>
          <a:prstGeom prst="rect">
            <a:avLst/>
          </a:prstGeom>
          <a:noFill/>
          <a:ln>
            <a:noFill/>
          </a:ln>
        </p:spPr>
      </p:pic>
      <p:sp>
        <p:nvSpPr>
          <p:cNvPr id="752" name="Google Shape;752;p32"/>
          <p:cNvSpPr txBox="1"/>
          <p:nvPr/>
        </p:nvSpPr>
        <p:spPr>
          <a:xfrm>
            <a:off x="6064800" y="4758356"/>
            <a:ext cx="2250000" cy="254025"/>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800"/>
              <a:buFont typeface="Arial"/>
              <a:buNone/>
            </a:pPr>
            <a:r>
              <a:rPr b="0" i="0" lang="en" sz="800" u="sng" cap="none" strike="noStrike">
                <a:solidFill>
                  <a:schemeClr val="hlink"/>
                </a:solidFill>
                <a:latin typeface="Arial"/>
                <a:ea typeface="Arial"/>
                <a:cs typeface="Arial"/>
                <a:sym typeface="Arial"/>
                <a:hlinkClick r:id="rId4"/>
              </a:rPr>
              <a:t>https://thesnowfoundation.org/wolfram-syndrome/</a:t>
            </a:r>
            <a:r>
              <a:rPr b="0" i="0" lang="en" sz="800" u="none" cap="none" strike="noStrike">
                <a:solidFill>
                  <a:schemeClr val="dk1"/>
                </a:solidFill>
                <a:latin typeface="Arial"/>
                <a:ea typeface="Arial"/>
                <a:cs typeface="Arial"/>
                <a:sym typeface="Arial"/>
              </a:rPr>
              <a:t> </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33"/>
          <p:cNvSpPr txBox="1"/>
          <p:nvPr>
            <p:ph type="title"/>
          </p:nvPr>
        </p:nvSpPr>
        <p:spPr>
          <a:xfrm>
            <a:off x="518309" y="544463"/>
            <a:ext cx="7743750" cy="1081847"/>
          </a:xfrm>
          <a:prstGeom prst="rect">
            <a:avLst/>
          </a:prstGeom>
          <a:noFill/>
          <a:ln>
            <a:noFill/>
          </a:ln>
        </p:spPr>
        <p:txBody>
          <a:bodyPr anchorCtr="0" anchor="b" bIns="34275" lIns="68575" spcFirstLastPara="1" rIns="68575" wrap="square" tIns="34275">
            <a:normAutofit/>
          </a:bodyPr>
          <a:lstStyle/>
          <a:p>
            <a:pPr indent="0" lvl="0" marL="0" rtl="0" algn="l">
              <a:lnSpc>
                <a:spcPct val="100000"/>
              </a:lnSpc>
              <a:spcBef>
                <a:spcPts val="0"/>
              </a:spcBef>
              <a:spcAft>
                <a:spcPts val="0"/>
              </a:spcAft>
              <a:buClr>
                <a:schemeClr val="dk2"/>
              </a:buClr>
              <a:buSzPts val="3300"/>
              <a:buFont typeface="Arial"/>
              <a:buNone/>
            </a:pPr>
            <a:r>
              <a:rPr lang="en"/>
              <a:t>Contributing Factors </a:t>
            </a:r>
            <a:endParaRPr/>
          </a:p>
        </p:txBody>
      </p:sp>
      <p:sp>
        <p:nvSpPr>
          <p:cNvPr id="758" name="Google Shape;758;p33"/>
          <p:cNvSpPr txBox="1"/>
          <p:nvPr>
            <p:ph idx="1" type="body"/>
          </p:nvPr>
        </p:nvSpPr>
        <p:spPr>
          <a:xfrm>
            <a:off x="518306" y="1755094"/>
            <a:ext cx="4710375" cy="2673225"/>
          </a:xfrm>
          <a:prstGeom prst="rect">
            <a:avLst/>
          </a:prstGeom>
          <a:noFill/>
          <a:ln>
            <a:noFill/>
          </a:ln>
        </p:spPr>
        <p:txBody>
          <a:bodyPr anchorCtr="0" anchor="t" bIns="34275" lIns="68575" spcFirstLastPara="1" rIns="68575" wrap="square" tIns="34275">
            <a:normAutofit/>
          </a:bodyPr>
          <a:lstStyle/>
          <a:p>
            <a:pPr indent="-228600" lvl="0" marL="342900" rtl="0" algn="l">
              <a:lnSpc>
                <a:spcPct val="115000"/>
              </a:lnSpc>
              <a:spcBef>
                <a:spcPts val="800"/>
              </a:spcBef>
              <a:spcAft>
                <a:spcPts val="0"/>
              </a:spcAft>
              <a:buSzPts val="1000"/>
              <a:buChar char="▪"/>
            </a:pPr>
            <a:r>
              <a:rPr lang="en"/>
              <a:t>Wolfram Syndrome is a genetic disorder that can only be transmitted to a child by two parents that both are carriers of the WFS1 gene. </a:t>
            </a:r>
            <a:endParaRPr/>
          </a:p>
          <a:p>
            <a:pPr indent="-228600" lvl="1" marL="685800" rtl="0" algn="l">
              <a:lnSpc>
                <a:spcPct val="115000"/>
              </a:lnSpc>
              <a:spcBef>
                <a:spcPts val="800"/>
              </a:spcBef>
              <a:spcAft>
                <a:spcPts val="0"/>
              </a:spcAft>
              <a:buSzPts val="1000"/>
              <a:buChar char="▪"/>
            </a:pPr>
            <a:r>
              <a:rPr lang="en"/>
              <a:t>This disease is classified as an autosomal recessive disorder</a:t>
            </a:r>
            <a:endParaRPr/>
          </a:p>
          <a:p>
            <a:pPr indent="-228600" lvl="1" marL="685800" rtl="0" algn="l">
              <a:lnSpc>
                <a:spcPct val="115000"/>
              </a:lnSpc>
              <a:spcBef>
                <a:spcPts val="800"/>
              </a:spcBef>
              <a:spcAft>
                <a:spcPts val="0"/>
              </a:spcAft>
              <a:buSzPts val="1000"/>
              <a:buChar char="▪"/>
            </a:pPr>
            <a:r>
              <a:rPr lang="en"/>
              <a:t>This means that there is a 25% chance of a child getting the disease that is born of two carrier parents. </a:t>
            </a:r>
            <a:endParaRPr/>
          </a:p>
        </p:txBody>
      </p:sp>
      <p:pic>
        <p:nvPicPr>
          <p:cNvPr descr="A cartoon of a person and person standing on a platform with several x-rays&#10;&#10;Description automatically generated" id="759" name="Google Shape;759;p33"/>
          <p:cNvPicPr preferRelativeResize="0"/>
          <p:nvPr/>
        </p:nvPicPr>
        <p:blipFill rotWithShape="1">
          <a:blip r:embed="rId3">
            <a:alphaModFix/>
          </a:blip>
          <a:srcRect b="0" l="0" r="0" t="0"/>
          <a:stretch/>
        </p:blipFill>
        <p:spPr>
          <a:xfrm>
            <a:off x="5315320" y="729914"/>
            <a:ext cx="3301241" cy="3688539"/>
          </a:xfrm>
          <a:prstGeom prst="rect">
            <a:avLst/>
          </a:prstGeom>
          <a:noFill/>
          <a:ln>
            <a:noFill/>
          </a:ln>
        </p:spPr>
      </p:pic>
      <p:sp>
        <p:nvSpPr>
          <p:cNvPr id="760" name="Google Shape;760;p33"/>
          <p:cNvSpPr txBox="1"/>
          <p:nvPr/>
        </p:nvSpPr>
        <p:spPr>
          <a:xfrm>
            <a:off x="5816531" y="4428319"/>
            <a:ext cx="2298825" cy="254025"/>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rgbClr val="000000"/>
              </a:buClr>
              <a:buSzPts val="800"/>
              <a:buFont typeface="Arial"/>
              <a:buNone/>
            </a:pPr>
            <a:r>
              <a:rPr b="0" i="0" lang="en" sz="800" u="sng" cap="none" strike="noStrike">
                <a:solidFill>
                  <a:schemeClr val="hlink"/>
                </a:solidFill>
                <a:latin typeface="Arial"/>
                <a:ea typeface="Arial"/>
                <a:cs typeface="Arial"/>
                <a:sym typeface="Arial"/>
                <a:hlinkClick r:id="rId4"/>
              </a:rPr>
              <a:t>https://thesnowfoundation.org/wolfram-syndrome/</a:t>
            </a:r>
            <a:r>
              <a:rPr b="0" i="0" lang="en" sz="800" u="none" cap="none" strike="noStrike">
                <a:solidFill>
                  <a:schemeClr val="dk1"/>
                </a:solidFill>
                <a:latin typeface="Arial"/>
                <a:ea typeface="Arial"/>
                <a:cs typeface="Arial"/>
                <a:sym typeface="Arial"/>
              </a:rPr>
              <a:t> </a:t>
            </a:r>
            <a:endParaRPr b="0" i="0" sz="9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sineVTI">
  <a:themeElements>
    <a:clrScheme name="AnalogousFromRegularSeedRightStep">
      <a:dk1>
        <a:srgbClr val="000000"/>
      </a:dk1>
      <a:lt1>
        <a:srgbClr val="FFFFFF"/>
      </a:lt1>
      <a:dk2>
        <a:srgbClr val="1C2732"/>
      </a:dk2>
      <a:lt2>
        <a:srgbClr val="F3F0F1"/>
      </a:lt2>
      <a:accent1>
        <a:srgbClr val="21B782"/>
      </a:accent1>
      <a:accent2>
        <a:srgbClr val="14B1BC"/>
      </a:accent2>
      <a:accent3>
        <a:srgbClr val="298CE7"/>
      </a:accent3>
      <a:accent4>
        <a:srgbClr val="2E40D9"/>
      </a:accent4>
      <a:accent5>
        <a:srgbClr val="6529E7"/>
      </a:accent5>
      <a:accent6>
        <a:srgbClr val="A217D5"/>
      </a:accent6>
      <a:hlink>
        <a:srgbClr val="BF3F6C"/>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